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6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5073D3-7EF9-4374-BCEE-DCF0BFAF90B5}"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3393482A-A70B-44DF-88DA-EC76D800AEAE}">
      <dgm:prSet custT="1"/>
      <dgm:spPr/>
      <dgm:t>
        <a:bodyPr/>
        <a:lstStyle/>
        <a:p>
          <a:pPr rtl="0"/>
          <a:r>
            <a:rPr lang="es-CO" sz="3200" b="1" dirty="0" smtClean="0"/>
            <a:t>¿Qué más ocurrió el año 2015?</a:t>
          </a:r>
          <a:endParaRPr lang="es-CO" sz="3200" dirty="0"/>
        </a:p>
      </dgm:t>
    </dgm:pt>
    <dgm:pt modelId="{624410A8-8810-4792-AD20-704A4FACC869}" type="parTrans" cxnId="{B079457E-5DC5-44D3-9306-5491867C9F18}">
      <dgm:prSet/>
      <dgm:spPr/>
      <dgm:t>
        <a:bodyPr/>
        <a:lstStyle/>
        <a:p>
          <a:endParaRPr lang="es-CO"/>
        </a:p>
      </dgm:t>
    </dgm:pt>
    <dgm:pt modelId="{9B80A9E4-1DA4-4068-860C-A5973F65D623}" type="sibTrans" cxnId="{B079457E-5DC5-44D3-9306-5491867C9F18}">
      <dgm:prSet/>
      <dgm:spPr/>
      <dgm:t>
        <a:bodyPr/>
        <a:lstStyle/>
        <a:p>
          <a:endParaRPr lang="es-CO"/>
        </a:p>
      </dgm:t>
    </dgm:pt>
    <dgm:pt modelId="{D4D5568B-104C-4942-A148-C665CE3FB413}">
      <dgm:prSet custT="1"/>
      <dgm:spPr>
        <a:solidFill>
          <a:srgbClr val="FFC000">
            <a:alpha val="90000"/>
          </a:srgbClr>
        </a:solidFill>
      </dgm:spPr>
      <dgm:t>
        <a:bodyPr/>
        <a:lstStyle/>
        <a:p>
          <a:pPr rtl="0"/>
          <a:r>
            <a:rPr lang="es-CO" sz="2000" dirty="0" smtClean="0"/>
            <a:t>En Junio el papa sacó su Encíclica Papal titulada Laudato Si. “Laudato Si” del latín, significa “Alabado Seas” y es una frase que Francisco la sacó del Cantico del Sole o “</a:t>
          </a:r>
          <a:r>
            <a:rPr lang="es-CO" sz="2000" u="sng" dirty="0" smtClean="0"/>
            <a:t>Cántico del Sol</a:t>
          </a:r>
          <a:r>
            <a:rPr lang="es-CO" sz="2000" dirty="0" smtClean="0"/>
            <a:t>,” una canción escrita por Francisco de Asís—el ‘patrono de la ecología.’ </a:t>
          </a:r>
          <a:endParaRPr lang="es-CO" sz="2000" dirty="0"/>
        </a:p>
      </dgm:t>
    </dgm:pt>
    <dgm:pt modelId="{7E6D9F5C-11B4-4B2F-A12E-5F32237B6E64}" type="parTrans" cxnId="{777828CE-F0D0-421F-A872-59F30F148F0F}">
      <dgm:prSet/>
      <dgm:spPr/>
      <dgm:t>
        <a:bodyPr/>
        <a:lstStyle/>
        <a:p>
          <a:endParaRPr lang="es-CO"/>
        </a:p>
      </dgm:t>
    </dgm:pt>
    <dgm:pt modelId="{3FCF1F48-08B4-4E2A-81E6-E93A8C64F16A}" type="sibTrans" cxnId="{777828CE-F0D0-421F-A872-59F30F148F0F}">
      <dgm:prSet/>
      <dgm:spPr/>
      <dgm:t>
        <a:bodyPr/>
        <a:lstStyle/>
        <a:p>
          <a:endParaRPr lang="es-CO"/>
        </a:p>
      </dgm:t>
    </dgm:pt>
    <dgm:pt modelId="{90252FEE-9675-4098-8DB8-E9E5EC3AF59E}">
      <dgm:prSet custT="1"/>
      <dgm:spPr/>
      <dgm:t>
        <a:bodyPr/>
        <a:lstStyle/>
        <a:p>
          <a:pPr rtl="0"/>
          <a:r>
            <a:rPr lang="es-CO" sz="2400" b="1" dirty="0" smtClean="0"/>
            <a:t>El papa Francisco no pudo haber escogido un mejor título ya que la agenda principal de </a:t>
          </a:r>
          <a:r>
            <a:rPr lang="es-CO" sz="2400" b="1" u="sng" dirty="0" smtClean="0"/>
            <a:t>esta Encíclica es la de dar un impulso a la ley dominical bajo un falso manto de piedad hacia los POBRES, LA FAMILIA Y EL MEDIO AMBIENTE</a:t>
          </a:r>
          <a:r>
            <a:rPr lang="es-CO" sz="2400" b="1" dirty="0" smtClean="0"/>
            <a:t>.</a:t>
          </a:r>
          <a:endParaRPr lang="es-CO" sz="1900" b="1" dirty="0"/>
        </a:p>
      </dgm:t>
    </dgm:pt>
    <dgm:pt modelId="{FE192D55-1EF7-46CD-97F5-243D004E415E}" type="parTrans" cxnId="{1AAD8474-DF49-4FEF-AEE8-7A9F3307EDAD}">
      <dgm:prSet/>
      <dgm:spPr/>
      <dgm:t>
        <a:bodyPr/>
        <a:lstStyle/>
        <a:p>
          <a:endParaRPr lang="es-CO"/>
        </a:p>
      </dgm:t>
    </dgm:pt>
    <dgm:pt modelId="{E1640BA6-A651-4F54-9DB2-194F8B4052DA}" type="sibTrans" cxnId="{1AAD8474-DF49-4FEF-AEE8-7A9F3307EDAD}">
      <dgm:prSet/>
      <dgm:spPr/>
      <dgm:t>
        <a:bodyPr/>
        <a:lstStyle/>
        <a:p>
          <a:endParaRPr lang="es-CO"/>
        </a:p>
      </dgm:t>
    </dgm:pt>
    <dgm:pt modelId="{2436081D-9BE9-466E-A383-50F3D687A6F0}" type="pres">
      <dgm:prSet presAssocID="{9F5073D3-7EF9-4374-BCEE-DCF0BFAF90B5}" presName="compositeShape" presStyleCnt="0">
        <dgm:presLayoutVars>
          <dgm:dir/>
          <dgm:resizeHandles/>
        </dgm:presLayoutVars>
      </dgm:prSet>
      <dgm:spPr/>
      <dgm:t>
        <a:bodyPr/>
        <a:lstStyle/>
        <a:p>
          <a:endParaRPr lang="es-CO"/>
        </a:p>
      </dgm:t>
    </dgm:pt>
    <dgm:pt modelId="{680A4DE8-FA84-47FB-A5C5-7A41CFD0A4C0}" type="pres">
      <dgm:prSet presAssocID="{9F5073D3-7EF9-4374-BCEE-DCF0BFAF90B5}" presName="pyramid" presStyleLbl="node1" presStyleIdx="0" presStyleCnt="1"/>
      <dgm:spPr>
        <a:solidFill>
          <a:srgbClr val="002060"/>
        </a:solidFill>
      </dgm:spPr>
    </dgm:pt>
    <dgm:pt modelId="{615A066B-C683-4A4F-8447-D01FAE893999}" type="pres">
      <dgm:prSet presAssocID="{9F5073D3-7EF9-4374-BCEE-DCF0BFAF90B5}" presName="theList" presStyleCnt="0"/>
      <dgm:spPr/>
    </dgm:pt>
    <dgm:pt modelId="{E7404AE1-49BD-42D1-838A-A6C4C4C298C6}" type="pres">
      <dgm:prSet presAssocID="{3393482A-A70B-44DF-88DA-EC76D800AEAE}" presName="aNode" presStyleLbl="fgAcc1" presStyleIdx="0" presStyleCnt="3">
        <dgm:presLayoutVars>
          <dgm:bulletEnabled val="1"/>
        </dgm:presLayoutVars>
      </dgm:prSet>
      <dgm:spPr/>
      <dgm:t>
        <a:bodyPr/>
        <a:lstStyle/>
        <a:p>
          <a:endParaRPr lang="es-CO"/>
        </a:p>
      </dgm:t>
    </dgm:pt>
    <dgm:pt modelId="{66A230F5-826C-4A97-8159-0980259F335A}" type="pres">
      <dgm:prSet presAssocID="{3393482A-A70B-44DF-88DA-EC76D800AEAE}" presName="aSpace" presStyleCnt="0"/>
      <dgm:spPr/>
    </dgm:pt>
    <dgm:pt modelId="{ACFA9519-AF25-449D-A5CF-CBBB8358CD10}" type="pres">
      <dgm:prSet presAssocID="{D4D5568B-104C-4942-A148-C665CE3FB413}" presName="aNode" presStyleLbl="fgAcc1" presStyleIdx="1" presStyleCnt="3" custScaleX="211839" custLinFactNeighborX="3269" custLinFactNeighborY="22468">
        <dgm:presLayoutVars>
          <dgm:bulletEnabled val="1"/>
        </dgm:presLayoutVars>
      </dgm:prSet>
      <dgm:spPr/>
      <dgm:t>
        <a:bodyPr/>
        <a:lstStyle/>
        <a:p>
          <a:endParaRPr lang="es-CO"/>
        </a:p>
      </dgm:t>
    </dgm:pt>
    <dgm:pt modelId="{32B5CB53-F7BB-482F-B1EA-229A0674653E}" type="pres">
      <dgm:prSet presAssocID="{D4D5568B-104C-4942-A148-C665CE3FB413}" presName="aSpace" presStyleCnt="0"/>
      <dgm:spPr/>
    </dgm:pt>
    <dgm:pt modelId="{F143923D-2072-4DBB-91DD-47DE484CF0EF}" type="pres">
      <dgm:prSet presAssocID="{90252FEE-9675-4098-8DB8-E9E5EC3AF59E}" presName="aNode" presStyleLbl="fgAcc1" presStyleIdx="2" presStyleCnt="3" custScaleX="194010" custScaleY="128508">
        <dgm:presLayoutVars>
          <dgm:bulletEnabled val="1"/>
        </dgm:presLayoutVars>
      </dgm:prSet>
      <dgm:spPr/>
      <dgm:t>
        <a:bodyPr/>
        <a:lstStyle/>
        <a:p>
          <a:endParaRPr lang="es-CO"/>
        </a:p>
      </dgm:t>
    </dgm:pt>
    <dgm:pt modelId="{D73F14BE-CB65-42B3-ACAD-0BF78464E3DE}" type="pres">
      <dgm:prSet presAssocID="{90252FEE-9675-4098-8DB8-E9E5EC3AF59E}" presName="aSpace" presStyleCnt="0"/>
      <dgm:spPr/>
    </dgm:pt>
  </dgm:ptLst>
  <dgm:cxnLst>
    <dgm:cxn modelId="{B079457E-5DC5-44D3-9306-5491867C9F18}" srcId="{9F5073D3-7EF9-4374-BCEE-DCF0BFAF90B5}" destId="{3393482A-A70B-44DF-88DA-EC76D800AEAE}" srcOrd="0" destOrd="0" parTransId="{624410A8-8810-4792-AD20-704A4FACC869}" sibTransId="{9B80A9E4-1DA4-4068-860C-A5973F65D623}"/>
    <dgm:cxn modelId="{1AAD8474-DF49-4FEF-AEE8-7A9F3307EDAD}" srcId="{9F5073D3-7EF9-4374-BCEE-DCF0BFAF90B5}" destId="{90252FEE-9675-4098-8DB8-E9E5EC3AF59E}" srcOrd="2" destOrd="0" parTransId="{FE192D55-1EF7-46CD-97F5-243D004E415E}" sibTransId="{E1640BA6-A651-4F54-9DB2-194F8B4052DA}"/>
    <dgm:cxn modelId="{061B971B-ACC7-4A74-BBE8-5011B6648D0B}" type="presOf" srcId="{3393482A-A70B-44DF-88DA-EC76D800AEAE}" destId="{E7404AE1-49BD-42D1-838A-A6C4C4C298C6}" srcOrd="0" destOrd="0" presId="urn:microsoft.com/office/officeart/2005/8/layout/pyramid2"/>
    <dgm:cxn modelId="{BD9C5CBA-83E1-4E05-BE06-BB26D34D5C36}" type="presOf" srcId="{D4D5568B-104C-4942-A148-C665CE3FB413}" destId="{ACFA9519-AF25-449D-A5CF-CBBB8358CD10}" srcOrd="0" destOrd="0" presId="urn:microsoft.com/office/officeart/2005/8/layout/pyramid2"/>
    <dgm:cxn modelId="{DA022E24-830F-4FF9-A1D1-B4D0012D743B}" type="presOf" srcId="{90252FEE-9675-4098-8DB8-E9E5EC3AF59E}" destId="{F143923D-2072-4DBB-91DD-47DE484CF0EF}" srcOrd="0" destOrd="0" presId="urn:microsoft.com/office/officeart/2005/8/layout/pyramid2"/>
    <dgm:cxn modelId="{DE32F5FB-1381-4AA5-8594-B7C9228CB7C5}" type="presOf" srcId="{9F5073D3-7EF9-4374-BCEE-DCF0BFAF90B5}" destId="{2436081D-9BE9-466E-A383-50F3D687A6F0}" srcOrd="0" destOrd="0" presId="urn:microsoft.com/office/officeart/2005/8/layout/pyramid2"/>
    <dgm:cxn modelId="{777828CE-F0D0-421F-A872-59F30F148F0F}" srcId="{9F5073D3-7EF9-4374-BCEE-DCF0BFAF90B5}" destId="{D4D5568B-104C-4942-A148-C665CE3FB413}" srcOrd="1" destOrd="0" parTransId="{7E6D9F5C-11B4-4B2F-A12E-5F32237B6E64}" sibTransId="{3FCF1F48-08B4-4E2A-81E6-E93A8C64F16A}"/>
    <dgm:cxn modelId="{2CB44630-D7B6-4B2B-9D6B-CB2240FA06AB}" type="presParOf" srcId="{2436081D-9BE9-466E-A383-50F3D687A6F0}" destId="{680A4DE8-FA84-47FB-A5C5-7A41CFD0A4C0}" srcOrd="0" destOrd="0" presId="urn:microsoft.com/office/officeart/2005/8/layout/pyramid2"/>
    <dgm:cxn modelId="{423A220B-8837-4AF3-9E71-70CFCE77EFD6}" type="presParOf" srcId="{2436081D-9BE9-466E-A383-50F3D687A6F0}" destId="{615A066B-C683-4A4F-8447-D01FAE893999}" srcOrd="1" destOrd="0" presId="urn:microsoft.com/office/officeart/2005/8/layout/pyramid2"/>
    <dgm:cxn modelId="{1515AC95-2C51-43AC-9993-48026A442B9F}" type="presParOf" srcId="{615A066B-C683-4A4F-8447-D01FAE893999}" destId="{E7404AE1-49BD-42D1-838A-A6C4C4C298C6}" srcOrd="0" destOrd="0" presId="urn:microsoft.com/office/officeart/2005/8/layout/pyramid2"/>
    <dgm:cxn modelId="{BE00E2C7-79D3-4941-8202-6BC4C0B8067B}" type="presParOf" srcId="{615A066B-C683-4A4F-8447-D01FAE893999}" destId="{66A230F5-826C-4A97-8159-0980259F335A}" srcOrd="1" destOrd="0" presId="urn:microsoft.com/office/officeart/2005/8/layout/pyramid2"/>
    <dgm:cxn modelId="{EE1C84A1-7D8D-416D-B69E-6BF6326610D1}" type="presParOf" srcId="{615A066B-C683-4A4F-8447-D01FAE893999}" destId="{ACFA9519-AF25-449D-A5CF-CBBB8358CD10}" srcOrd="2" destOrd="0" presId="urn:microsoft.com/office/officeart/2005/8/layout/pyramid2"/>
    <dgm:cxn modelId="{B0F5F6A3-4B70-44E6-8578-05E2E5B02D6D}" type="presParOf" srcId="{615A066B-C683-4A4F-8447-D01FAE893999}" destId="{32B5CB53-F7BB-482F-B1EA-229A0674653E}" srcOrd="3" destOrd="0" presId="urn:microsoft.com/office/officeart/2005/8/layout/pyramid2"/>
    <dgm:cxn modelId="{54047A07-E6E0-4016-BA04-116BFEED5736}" type="presParOf" srcId="{615A066B-C683-4A4F-8447-D01FAE893999}" destId="{F143923D-2072-4DBB-91DD-47DE484CF0EF}" srcOrd="4" destOrd="0" presId="urn:microsoft.com/office/officeart/2005/8/layout/pyramid2"/>
    <dgm:cxn modelId="{6C1FC814-09CA-4B00-A111-C21F679F4CD7}" type="presParOf" srcId="{615A066B-C683-4A4F-8447-D01FAE893999}" destId="{D73F14BE-CB65-42B3-ACAD-0BF78464E3DE}"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DD1FEF5-55F1-49B6-A567-66E12DEBC82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792CCF8A-AD31-44F4-8E6D-3EB11F619FFF}">
      <dgm:prSet/>
      <dgm:spPr>
        <a:solidFill>
          <a:schemeClr val="accent4">
            <a:lumMod val="75000"/>
          </a:schemeClr>
        </a:solidFill>
      </dgm:spPr>
      <dgm:t>
        <a:bodyPr/>
        <a:lstStyle/>
        <a:p>
          <a:pPr rtl="0"/>
          <a:r>
            <a:rPr lang="es-CO" dirty="0" smtClean="0"/>
            <a:t>El primero de este mes de Diciembre de 2015, la organización PETA (People for the Ethical Treatment of Animals – </a:t>
          </a:r>
          <a:r>
            <a:rPr lang="es-CO" b="1" u="sng" dirty="0" smtClean="0"/>
            <a:t>Personas por el Trato Ético de Animales</a:t>
          </a:r>
          <a:r>
            <a:rPr lang="es-CO" dirty="0" smtClean="0"/>
            <a:t>), el mayor grupo por los derechos de los animales en el mundo</a:t>
          </a:r>
          <a:r>
            <a:rPr lang="es-CO" u="sng" dirty="0" smtClean="0"/>
            <a:t>, eligió al papa Francisco como persona del año 2015, justamente por su Encíclica papal de Laudato Si. Fuente</a:t>
          </a:r>
          <a:r>
            <a:rPr lang="es-CO" dirty="0" smtClean="0"/>
            <a:t>.</a:t>
          </a:r>
          <a:endParaRPr lang="es-CO" dirty="0"/>
        </a:p>
      </dgm:t>
    </dgm:pt>
    <dgm:pt modelId="{83A54D20-C12A-4472-80CA-BE6D643F1001}" type="parTrans" cxnId="{5DE82658-4FDB-4F33-AC85-6A31E6134697}">
      <dgm:prSet/>
      <dgm:spPr/>
      <dgm:t>
        <a:bodyPr/>
        <a:lstStyle/>
        <a:p>
          <a:endParaRPr lang="es-CO"/>
        </a:p>
      </dgm:t>
    </dgm:pt>
    <dgm:pt modelId="{C47144B5-5FE0-46AA-9AAD-698EEB2FA6E4}" type="sibTrans" cxnId="{5DE82658-4FDB-4F33-AC85-6A31E6134697}">
      <dgm:prSet/>
      <dgm:spPr/>
      <dgm:t>
        <a:bodyPr/>
        <a:lstStyle/>
        <a:p>
          <a:endParaRPr lang="es-CO"/>
        </a:p>
      </dgm:t>
    </dgm:pt>
    <dgm:pt modelId="{A1506776-4EB9-471F-AD77-D09C0E069808}">
      <dgm:prSet/>
      <dgm:spPr/>
      <dgm:t>
        <a:bodyPr/>
        <a:lstStyle/>
        <a:p>
          <a:pPr rtl="0"/>
          <a:r>
            <a:rPr lang="es-CO" dirty="0" smtClean="0"/>
            <a:t>En la Encíclica del papa Francisco hay una sección dedicada especialmente al domingo:</a:t>
          </a:r>
          <a:endParaRPr lang="es-CO" dirty="0"/>
        </a:p>
      </dgm:t>
    </dgm:pt>
    <dgm:pt modelId="{1EBCF481-08DA-4CA3-9D89-09427B0E8BF7}" type="parTrans" cxnId="{63987154-6A7A-411E-92B1-DE568B66F372}">
      <dgm:prSet/>
      <dgm:spPr/>
      <dgm:t>
        <a:bodyPr/>
        <a:lstStyle/>
        <a:p>
          <a:endParaRPr lang="es-CO"/>
        </a:p>
      </dgm:t>
    </dgm:pt>
    <dgm:pt modelId="{B6D3B592-08E7-471E-9719-0BA9CBB9189A}" type="sibTrans" cxnId="{63987154-6A7A-411E-92B1-DE568B66F372}">
      <dgm:prSet/>
      <dgm:spPr/>
      <dgm:t>
        <a:bodyPr/>
        <a:lstStyle/>
        <a:p>
          <a:endParaRPr lang="es-CO"/>
        </a:p>
      </dgm:t>
    </dgm:pt>
    <dgm:pt modelId="{00F88077-B77E-4E35-A3B9-4E8DDFE5D946}">
      <dgm:prSet/>
      <dgm:spPr>
        <a:solidFill>
          <a:schemeClr val="accent4">
            <a:lumMod val="75000"/>
          </a:schemeClr>
        </a:solidFill>
      </dgm:spPr>
      <dgm:t>
        <a:bodyPr/>
        <a:lstStyle/>
        <a:p>
          <a:pPr rtl="0"/>
          <a:r>
            <a:rPr lang="es-CO" dirty="0" smtClean="0"/>
            <a:t>El domingo es el día de la Resurrección, el «primer día » de la nueva creación, cuya primicia es la humanidad resucitada del Señor, garantía de la transfiguración final de toda la realidad creada. Además, ese día anuncia « el descanso eterno del hombre en Dios».</a:t>
          </a:r>
          <a:endParaRPr lang="es-CO" dirty="0"/>
        </a:p>
      </dgm:t>
    </dgm:pt>
    <dgm:pt modelId="{05EDA86C-8A35-46CE-94F5-47D69C8C4D0F}" type="parTrans" cxnId="{0D2EF83F-E74C-4366-A386-428270E11AE7}">
      <dgm:prSet/>
      <dgm:spPr/>
      <dgm:t>
        <a:bodyPr/>
        <a:lstStyle/>
        <a:p>
          <a:endParaRPr lang="es-CO"/>
        </a:p>
      </dgm:t>
    </dgm:pt>
    <dgm:pt modelId="{E351D28F-5AA0-4AB0-8A0B-C2F6AD125B1A}" type="sibTrans" cxnId="{0D2EF83F-E74C-4366-A386-428270E11AE7}">
      <dgm:prSet/>
      <dgm:spPr/>
      <dgm:t>
        <a:bodyPr/>
        <a:lstStyle/>
        <a:p>
          <a:endParaRPr lang="es-CO"/>
        </a:p>
      </dgm:t>
    </dgm:pt>
    <dgm:pt modelId="{AD0774A2-1528-458D-9506-AFC966E9D248}" type="pres">
      <dgm:prSet presAssocID="{BDD1FEF5-55F1-49B6-A567-66E12DEBC82D}" presName="linear" presStyleCnt="0">
        <dgm:presLayoutVars>
          <dgm:animLvl val="lvl"/>
          <dgm:resizeHandles val="exact"/>
        </dgm:presLayoutVars>
      </dgm:prSet>
      <dgm:spPr/>
      <dgm:t>
        <a:bodyPr/>
        <a:lstStyle/>
        <a:p>
          <a:endParaRPr lang="es-CO"/>
        </a:p>
      </dgm:t>
    </dgm:pt>
    <dgm:pt modelId="{0BD065E2-9939-4749-B018-7A6637A9F34B}" type="pres">
      <dgm:prSet presAssocID="{792CCF8A-AD31-44F4-8E6D-3EB11F619FFF}" presName="parentText" presStyleLbl="node1" presStyleIdx="0" presStyleCnt="2">
        <dgm:presLayoutVars>
          <dgm:chMax val="0"/>
          <dgm:bulletEnabled val="1"/>
        </dgm:presLayoutVars>
      </dgm:prSet>
      <dgm:spPr/>
      <dgm:t>
        <a:bodyPr/>
        <a:lstStyle/>
        <a:p>
          <a:endParaRPr lang="es-CO"/>
        </a:p>
      </dgm:t>
    </dgm:pt>
    <dgm:pt modelId="{D99B9053-F199-439B-82DD-A2A9125F804E}" type="pres">
      <dgm:prSet presAssocID="{792CCF8A-AD31-44F4-8E6D-3EB11F619FFF}" presName="childText" presStyleLbl="revTx" presStyleIdx="0" presStyleCnt="1">
        <dgm:presLayoutVars>
          <dgm:bulletEnabled val="1"/>
        </dgm:presLayoutVars>
      </dgm:prSet>
      <dgm:spPr/>
      <dgm:t>
        <a:bodyPr/>
        <a:lstStyle/>
        <a:p>
          <a:endParaRPr lang="es-CO"/>
        </a:p>
      </dgm:t>
    </dgm:pt>
    <dgm:pt modelId="{0F7E9C28-DC83-4A83-BB70-0431C2FDFD21}" type="pres">
      <dgm:prSet presAssocID="{00F88077-B77E-4E35-A3B9-4E8DDFE5D946}" presName="parentText" presStyleLbl="node1" presStyleIdx="1" presStyleCnt="2">
        <dgm:presLayoutVars>
          <dgm:chMax val="0"/>
          <dgm:bulletEnabled val="1"/>
        </dgm:presLayoutVars>
      </dgm:prSet>
      <dgm:spPr/>
      <dgm:t>
        <a:bodyPr/>
        <a:lstStyle/>
        <a:p>
          <a:endParaRPr lang="es-CO"/>
        </a:p>
      </dgm:t>
    </dgm:pt>
  </dgm:ptLst>
  <dgm:cxnLst>
    <dgm:cxn modelId="{63987154-6A7A-411E-92B1-DE568B66F372}" srcId="{792CCF8A-AD31-44F4-8E6D-3EB11F619FFF}" destId="{A1506776-4EB9-471F-AD77-D09C0E069808}" srcOrd="0" destOrd="0" parTransId="{1EBCF481-08DA-4CA3-9D89-09427B0E8BF7}" sibTransId="{B6D3B592-08E7-471E-9719-0BA9CBB9189A}"/>
    <dgm:cxn modelId="{72B867C0-06EF-4193-9E34-42B129492BAB}" type="presOf" srcId="{792CCF8A-AD31-44F4-8E6D-3EB11F619FFF}" destId="{0BD065E2-9939-4749-B018-7A6637A9F34B}" srcOrd="0" destOrd="0" presId="urn:microsoft.com/office/officeart/2005/8/layout/vList2"/>
    <dgm:cxn modelId="{AFAF549C-29D8-40B5-B126-386A7CA280B0}" type="presOf" srcId="{A1506776-4EB9-471F-AD77-D09C0E069808}" destId="{D99B9053-F199-439B-82DD-A2A9125F804E}" srcOrd="0" destOrd="0" presId="urn:microsoft.com/office/officeart/2005/8/layout/vList2"/>
    <dgm:cxn modelId="{2F3C94F5-52E4-44AA-AFAF-5CF2DA971DB1}" type="presOf" srcId="{00F88077-B77E-4E35-A3B9-4E8DDFE5D946}" destId="{0F7E9C28-DC83-4A83-BB70-0431C2FDFD21}" srcOrd="0" destOrd="0" presId="urn:microsoft.com/office/officeart/2005/8/layout/vList2"/>
    <dgm:cxn modelId="{0D2EF83F-E74C-4366-A386-428270E11AE7}" srcId="{BDD1FEF5-55F1-49B6-A567-66E12DEBC82D}" destId="{00F88077-B77E-4E35-A3B9-4E8DDFE5D946}" srcOrd="1" destOrd="0" parTransId="{05EDA86C-8A35-46CE-94F5-47D69C8C4D0F}" sibTransId="{E351D28F-5AA0-4AB0-8A0B-C2F6AD125B1A}"/>
    <dgm:cxn modelId="{5DE82658-4FDB-4F33-AC85-6A31E6134697}" srcId="{BDD1FEF5-55F1-49B6-A567-66E12DEBC82D}" destId="{792CCF8A-AD31-44F4-8E6D-3EB11F619FFF}" srcOrd="0" destOrd="0" parTransId="{83A54D20-C12A-4472-80CA-BE6D643F1001}" sibTransId="{C47144B5-5FE0-46AA-9AAD-698EEB2FA6E4}"/>
    <dgm:cxn modelId="{0B57B86B-AFB2-4B42-957C-B7557F9483BA}" type="presOf" srcId="{BDD1FEF5-55F1-49B6-A567-66E12DEBC82D}" destId="{AD0774A2-1528-458D-9506-AFC966E9D248}" srcOrd="0" destOrd="0" presId="urn:microsoft.com/office/officeart/2005/8/layout/vList2"/>
    <dgm:cxn modelId="{E0B3A859-134C-43CB-B8EA-CC64C7B5B44B}" type="presParOf" srcId="{AD0774A2-1528-458D-9506-AFC966E9D248}" destId="{0BD065E2-9939-4749-B018-7A6637A9F34B}" srcOrd="0" destOrd="0" presId="urn:microsoft.com/office/officeart/2005/8/layout/vList2"/>
    <dgm:cxn modelId="{43C9462A-A445-4FA1-91E9-93FFE3C9D8CB}" type="presParOf" srcId="{AD0774A2-1528-458D-9506-AFC966E9D248}" destId="{D99B9053-F199-439B-82DD-A2A9125F804E}" srcOrd="1" destOrd="0" presId="urn:microsoft.com/office/officeart/2005/8/layout/vList2"/>
    <dgm:cxn modelId="{58207C08-AB6A-4B28-A811-1474CEF69099}" type="presParOf" srcId="{AD0774A2-1528-458D-9506-AFC966E9D248}" destId="{0F7E9C28-DC83-4A83-BB70-0431C2FDFD2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3A771E8-47B4-419F-8EDA-7180F2477CE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C163F8E5-9A03-493E-A97E-69305DF5BFDC}">
      <dgm:prSet custT="1"/>
      <dgm:spPr>
        <a:solidFill>
          <a:srgbClr val="002060"/>
        </a:solidFill>
      </dgm:spPr>
      <dgm:t>
        <a:bodyPr/>
        <a:lstStyle/>
        <a:p>
          <a:pPr rtl="0"/>
          <a:r>
            <a:rPr lang="es-CO" sz="2400" dirty="0" smtClean="0"/>
            <a:t>De este modo, la espiritualidad cristiana incorpora el valor del descanso y de la fiesta. El ser humano tiende a reducir el descanso contemplativo al ámbito de lo infecundo o innecesario, olvidando que así se quita a la obra que se realiza lo más importante: su sentido. </a:t>
          </a:r>
          <a:endParaRPr lang="es-CO" sz="2400" dirty="0"/>
        </a:p>
      </dgm:t>
    </dgm:pt>
    <dgm:pt modelId="{63681A8D-AFA4-4DEA-9976-207868645F86}" type="parTrans" cxnId="{207FFB2C-87A7-4370-B9A2-F143EA83AA9C}">
      <dgm:prSet/>
      <dgm:spPr/>
      <dgm:t>
        <a:bodyPr/>
        <a:lstStyle/>
        <a:p>
          <a:endParaRPr lang="es-CO"/>
        </a:p>
      </dgm:t>
    </dgm:pt>
    <dgm:pt modelId="{39B47998-F28F-46BB-9314-CA08DFE3CEAF}" type="sibTrans" cxnId="{207FFB2C-87A7-4370-B9A2-F143EA83AA9C}">
      <dgm:prSet/>
      <dgm:spPr/>
      <dgm:t>
        <a:bodyPr/>
        <a:lstStyle/>
        <a:p>
          <a:endParaRPr lang="es-CO"/>
        </a:p>
      </dgm:t>
    </dgm:pt>
    <dgm:pt modelId="{6A538A60-8837-46D5-B423-BD7E0CF4E1C3}">
      <dgm:prSet/>
      <dgm:spPr>
        <a:solidFill>
          <a:schemeClr val="accent6">
            <a:lumMod val="75000"/>
          </a:schemeClr>
        </a:solidFill>
      </dgm:spPr>
      <dgm:t>
        <a:bodyPr/>
        <a:lstStyle/>
        <a:p>
          <a:pPr rtl="0"/>
          <a:r>
            <a:rPr lang="es-CO" dirty="0" smtClean="0"/>
            <a:t>Estamos llamados a incluir en nuestro obrar una dimensión receptiva y gratuita, que es algo diferente de un mero no hacer. Se trata de otra manera de obrar que forma parte de nuestra esencia. De ese modo, la acción humana es preservada no únicamente del activismo vacío, sino también del desenfreno voraz y de la conciencia aislada que lleva a perseguir sólo el beneficio personal. </a:t>
          </a:r>
          <a:endParaRPr lang="es-CO" dirty="0"/>
        </a:p>
      </dgm:t>
    </dgm:pt>
    <dgm:pt modelId="{9E07D4FF-28F2-433B-9B3E-B674AA00A4B4}" type="parTrans" cxnId="{14CB7366-BB6D-4552-B7B9-D66F9E92ACEC}">
      <dgm:prSet/>
      <dgm:spPr/>
      <dgm:t>
        <a:bodyPr/>
        <a:lstStyle/>
        <a:p>
          <a:endParaRPr lang="es-CO"/>
        </a:p>
      </dgm:t>
    </dgm:pt>
    <dgm:pt modelId="{32437BA3-B506-4D03-85C5-70F9F84326D3}" type="sibTrans" cxnId="{14CB7366-BB6D-4552-B7B9-D66F9E92ACEC}">
      <dgm:prSet/>
      <dgm:spPr/>
      <dgm:t>
        <a:bodyPr/>
        <a:lstStyle/>
        <a:p>
          <a:endParaRPr lang="es-CO"/>
        </a:p>
      </dgm:t>
    </dgm:pt>
    <dgm:pt modelId="{C0CF8115-9CEA-4F68-8EED-D9060A8E1E60}">
      <dgm:prSet custT="1"/>
      <dgm:spPr>
        <a:solidFill>
          <a:schemeClr val="accent4">
            <a:lumMod val="75000"/>
          </a:schemeClr>
        </a:solidFill>
      </dgm:spPr>
      <dgm:t>
        <a:bodyPr/>
        <a:lstStyle/>
        <a:p>
          <a:pPr rtl="0"/>
          <a:r>
            <a:rPr lang="es-CO" sz="2800" dirty="0" smtClean="0"/>
            <a:t>La ley del descanso semanal imponía abstenerse del trabajo el séptimo día «</a:t>
          </a:r>
          <a:r>
            <a:rPr lang="es-CO" sz="2800" dirty="0" smtClean="0">
              <a:latin typeface="Agency FB" pitchFamily="34" charset="0"/>
            </a:rPr>
            <a:t>para que reposen tu buey y tu asno y puedan respirar el hijo de tu esclava y el emigrante</a:t>
          </a:r>
          <a:r>
            <a:rPr lang="es-CO" sz="2800" dirty="0" smtClean="0"/>
            <a:t> » </a:t>
          </a:r>
          <a:r>
            <a:rPr lang="es-CO" sz="2800" b="1" u="sng" dirty="0" smtClean="0"/>
            <a:t>(Ex 23: 12).</a:t>
          </a:r>
          <a:endParaRPr lang="es-CO" sz="2800" b="1" u="sng" dirty="0"/>
        </a:p>
      </dgm:t>
    </dgm:pt>
    <dgm:pt modelId="{0AD39569-38E5-4882-B868-A4D1FCB0818F}" type="parTrans" cxnId="{853BA29E-7F16-41ED-B286-A8BC98372881}">
      <dgm:prSet/>
      <dgm:spPr/>
      <dgm:t>
        <a:bodyPr/>
        <a:lstStyle/>
        <a:p>
          <a:endParaRPr lang="es-CO"/>
        </a:p>
      </dgm:t>
    </dgm:pt>
    <dgm:pt modelId="{725B9234-D1DC-4E77-8B8C-ABBC2E017F20}" type="sibTrans" cxnId="{853BA29E-7F16-41ED-B286-A8BC98372881}">
      <dgm:prSet/>
      <dgm:spPr/>
      <dgm:t>
        <a:bodyPr/>
        <a:lstStyle/>
        <a:p>
          <a:endParaRPr lang="es-CO"/>
        </a:p>
      </dgm:t>
    </dgm:pt>
    <dgm:pt modelId="{2E13204B-7131-41D3-B867-BF29567F53AA}" type="pres">
      <dgm:prSet presAssocID="{73A771E8-47B4-419F-8EDA-7180F2477CEB}" presName="linear" presStyleCnt="0">
        <dgm:presLayoutVars>
          <dgm:animLvl val="lvl"/>
          <dgm:resizeHandles val="exact"/>
        </dgm:presLayoutVars>
      </dgm:prSet>
      <dgm:spPr/>
      <dgm:t>
        <a:bodyPr/>
        <a:lstStyle/>
        <a:p>
          <a:endParaRPr lang="es-CO"/>
        </a:p>
      </dgm:t>
    </dgm:pt>
    <dgm:pt modelId="{99EBF0FC-6446-4897-A544-7B6F05597B94}" type="pres">
      <dgm:prSet presAssocID="{C163F8E5-9A03-493E-A97E-69305DF5BFDC}" presName="parentText" presStyleLbl="node1" presStyleIdx="0" presStyleCnt="3">
        <dgm:presLayoutVars>
          <dgm:chMax val="0"/>
          <dgm:bulletEnabled val="1"/>
        </dgm:presLayoutVars>
      </dgm:prSet>
      <dgm:spPr/>
      <dgm:t>
        <a:bodyPr/>
        <a:lstStyle/>
        <a:p>
          <a:endParaRPr lang="es-CO"/>
        </a:p>
      </dgm:t>
    </dgm:pt>
    <dgm:pt modelId="{EFA3C7B2-EBF3-4963-BD82-FD8F441902B9}" type="pres">
      <dgm:prSet presAssocID="{39B47998-F28F-46BB-9314-CA08DFE3CEAF}" presName="spacer" presStyleCnt="0"/>
      <dgm:spPr/>
    </dgm:pt>
    <dgm:pt modelId="{E1782938-6FF6-40D4-AB71-3057CB1B81B8}" type="pres">
      <dgm:prSet presAssocID="{6A538A60-8837-46D5-B423-BD7E0CF4E1C3}" presName="parentText" presStyleLbl="node1" presStyleIdx="1" presStyleCnt="3">
        <dgm:presLayoutVars>
          <dgm:chMax val="0"/>
          <dgm:bulletEnabled val="1"/>
        </dgm:presLayoutVars>
      </dgm:prSet>
      <dgm:spPr/>
      <dgm:t>
        <a:bodyPr/>
        <a:lstStyle/>
        <a:p>
          <a:endParaRPr lang="es-CO"/>
        </a:p>
      </dgm:t>
    </dgm:pt>
    <dgm:pt modelId="{9BA081E6-0B00-49F1-9D0B-8FA02A3D4536}" type="pres">
      <dgm:prSet presAssocID="{32437BA3-B506-4D03-85C5-70F9F84326D3}" presName="spacer" presStyleCnt="0"/>
      <dgm:spPr/>
    </dgm:pt>
    <dgm:pt modelId="{9FEE093C-1A2D-46F5-BD72-5EE15909CCD7}" type="pres">
      <dgm:prSet presAssocID="{C0CF8115-9CEA-4F68-8EED-D9060A8E1E60}" presName="parentText" presStyleLbl="node1" presStyleIdx="2" presStyleCnt="3">
        <dgm:presLayoutVars>
          <dgm:chMax val="0"/>
          <dgm:bulletEnabled val="1"/>
        </dgm:presLayoutVars>
      </dgm:prSet>
      <dgm:spPr/>
      <dgm:t>
        <a:bodyPr/>
        <a:lstStyle/>
        <a:p>
          <a:endParaRPr lang="es-CO"/>
        </a:p>
      </dgm:t>
    </dgm:pt>
  </dgm:ptLst>
  <dgm:cxnLst>
    <dgm:cxn modelId="{AF55EC4F-7CF5-4E5A-B73A-0B54F2688288}" type="presOf" srcId="{6A538A60-8837-46D5-B423-BD7E0CF4E1C3}" destId="{E1782938-6FF6-40D4-AB71-3057CB1B81B8}" srcOrd="0" destOrd="0" presId="urn:microsoft.com/office/officeart/2005/8/layout/vList2"/>
    <dgm:cxn modelId="{853BA29E-7F16-41ED-B286-A8BC98372881}" srcId="{73A771E8-47B4-419F-8EDA-7180F2477CEB}" destId="{C0CF8115-9CEA-4F68-8EED-D9060A8E1E60}" srcOrd="2" destOrd="0" parTransId="{0AD39569-38E5-4882-B868-A4D1FCB0818F}" sibTransId="{725B9234-D1DC-4E77-8B8C-ABBC2E017F20}"/>
    <dgm:cxn modelId="{14CB7366-BB6D-4552-B7B9-D66F9E92ACEC}" srcId="{73A771E8-47B4-419F-8EDA-7180F2477CEB}" destId="{6A538A60-8837-46D5-B423-BD7E0CF4E1C3}" srcOrd="1" destOrd="0" parTransId="{9E07D4FF-28F2-433B-9B3E-B674AA00A4B4}" sibTransId="{32437BA3-B506-4D03-85C5-70F9F84326D3}"/>
    <dgm:cxn modelId="{547A2F6A-67E1-4637-9373-5972A69620D9}" type="presOf" srcId="{C0CF8115-9CEA-4F68-8EED-D9060A8E1E60}" destId="{9FEE093C-1A2D-46F5-BD72-5EE15909CCD7}" srcOrd="0" destOrd="0" presId="urn:microsoft.com/office/officeart/2005/8/layout/vList2"/>
    <dgm:cxn modelId="{FE5BB43D-27B7-45DD-BDAD-00B46A47BFCC}" type="presOf" srcId="{73A771E8-47B4-419F-8EDA-7180F2477CEB}" destId="{2E13204B-7131-41D3-B867-BF29567F53AA}" srcOrd="0" destOrd="0" presId="urn:microsoft.com/office/officeart/2005/8/layout/vList2"/>
    <dgm:cxn modelId="{207FFB2C-87A7-4370-B9A2-F143EA83AA9C}" srcId="{73A771E8-47B4-419F-8EDA-7180F2477CEB}" destId="{C163F8E5-9A03-493E-A97E-69305DF5BFDC}" srcOrd="0" destOrd="0" parTransId="{63681A8D-AFA4-4DEA-9976-207868645F86}" sibTransId="{39B47998-F28F-46BB-9314-CA08DFE3CEAF}"/>
    <dgm:cxn modelId="{E772347D-6E60-45CD-9516-50E1279F5415}" type="presOf" srcId="{C163F8E5-9A03-493E-A97E-69305DF5BFDC}" destId="{99EBF0FC-6446-4897-A544-7B6F05597B94}" srcOrd="0" destOrd="0" presId="urn:microsoft.com/office/officeart/2005/8/layout/vList2"/>
    <dgm:cxn modelId="{F326C4F1-DC3A-46BB-B890-B8A6ACCC2CEB}" type="presParOf" srcId="{2E13204B-7131-41D3-B867-BF29567F53AA}" destId="{99EBF0FC-6446-4897-A544-7B6F05597B94}" srcOrd="0" destOrd="0" presId="urn:microsoft.com/office/officeart/2005/8/layout/vList2"/>
    <dgm:cxn modelId="{2E910528-F113-4D4C-8835-B6055A5AEEE3}" type="presParOf" srcId="{2E13204B-7131-41D3-B867-BF29567F53AA}" destId="{EFA3C7B2-EBF3-4963-BD82-FD8F441902B9}" srcOrd="1" destOrd="0" presId="urn:microsoft.com/office/officeart/2005/8/layout/vList2"/>
    <dgm:cxn modelId="{C6AFFB96-991C-4213-8DFD-34E631E610D2}" type="presParOf" srcId="{2E13204B-7131-41D3-B867-BF29567F53AA}" destId="{E1782938-6FF6-40D4-AB71-3057CB1B81B8}" srcOrd="2" destOrd="0" presId="urn:microsoft.com/office/officeart/2005/8/layout/vList2"/>
    <dgm:cxn modelId="{275EAD8A-53DD-4360-970E-E244DEE4EB6F}" type="presParOf" srcId="{2E13204B-7131-41D3-B867-BF29567F53AA}" destId="{9BA081E6-0B00-49F1-9D0B-8FA02A3D4536}" srcOrd="3" destOrd="0" presId="urn:microsoft.com/office/officeart/2005/8/layout/vList2"/>
    <dgm:cxn modelId="{D04BBBB0-0010-4A6D-BD1E-FA6FF54AD2DE}" type="presParOf" srcId="{2E13204B-7131-41D3-B867-BF29567F53AA}" destId="{9FEE093C-1A2D-46F5-BD72-5EE15909CCD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87E15D-1325-4756-A054-0F6C52D61F2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7983012D-973C-4A47-BBD0-20F9D0E3628A}">
      <dgm:prSet/>
      <dgm:spPr>
        <a:solidFill>
          <a:schemeClr val="accent6">
            <a:lumMod val="75000"/>
          </a:schemeClr>
        </a:solidFill>
      </dgm:spPr>
      <dgm:t>
        <a:bodyPr/>
        <a:lstStyle/>
        <a:p>
          <a:pPr rtl="0"/>
          <a:r>
            <a:rPr lang="es-CO" dirty="0" smtClean="0"/>
            <a:t>A medida que vamos estudiando y a medida que tenemos la oportunidad de compartir con nuestros hermanos acerca de lo que aprendemos al estudiar la ciencia de la salvación, llegamos a conocer cuánto abarca la ley y el plan de redención.</a:t>
          </a:r>
          <a:endParaRPr lang="es-CO" dirty="0"/>
        </a:p>
      </dgm:t>
    </dgm:pt>
    <dgm:pt modelId="{B7C96BBD-67D2-4DA0-B363-869F9C069B68}" type="parTrans" cxnId="{A4E9315D-329E-40A0-B710-581AE57BA3A7}">
      <dgm:prSet/>
      <dgm:spPr/>
      <dgm:t>
        <a:bodyPr/>
        <a:lstStyle/>
        <a:p>
          <a:endParaRPr lang="es-CO"/>
        </a:p>
      </dgm:t>
    </dgm:pt>
    <dgm:pt modelId="{073ACA0C-C22A-4CD7-BEB0-E8B039E85A50}" type="sibTrans" cxnId="{A4E9315D-329E-40A0-B710-581AE57BA3A7}">
      <dgm:prSet/>
      <dgm:spPr/>
      <dgm:t>
        <a:bodyPr/>
        <a:lstStyle/>
        <a:p>
          <a:endParaRPr lang="es-CO"/>
        </a:p>
      </dgm:t>
    </dgm:pt>
    <dgm:pt modelId="{C1B69E14-AAEC-4A35-8312-5403FDFDB962}">
      <dgm:prSet/>
      <dgm:spPr/>
      <dgm:t>
        <a:bodyPr/>
        <a:lstStyle/>
        <a:p>
          <a:pPr rtl="0"/>
          <a:r>
            <a:rPr lang="es-CO" dirty="0" smtClean="0"/>
            <a:t>Creo que ya todos conocemos el tema de la Reforma Pro Salud, de la alimentación bíblica, de lo que entra por la boca, de nuestro apetito pervertido y la temperancia en el comer. Pero qué hay de lo que entra por los otros sentidos, que hay de esa otra temperancia y de esa reforma?</a:t>
          </a:r>
          <a:endParaRPr lang="es-CO" dirty="0"/>
        </a:p>
      </dgm:t>
    </dgm:pt>
    <dgm:pt modelId="{26025660-F063-4AA0-A11A-76EDA575DF8A}" type="parTrans" cxnId="{A06025D2-F013-4B63-AA72-264BCC24B565}">
      <dgm:prSet/>
      <dgm:spPr/>
      <dgm:t>
        <a:bodyPr/>
        <a:lstStyle/>
        <a:p>
          <a:endParaRPr lang="es-CO"/>
        </a:p>
      </dgm:t>
    </dgm:pt>
    <dgm:pt modelId="{51D7264A-D4CE-4016-8034-47453A063FDC}" type="sibTrans" cxnId="{A06025D2-F013-4B63-AA72-264BCC24B565}">
      <dgm:prSet/>
      <dgm:spPr/>
      <dgm:t>
        <a:bodyPr/>
        <a:lstStyle/>
        <a:p>
          <a:endParaRPr lang="es-CO"/>
        </a:p>
      </dgm:t>
    </dgm:pt>
    <dgm:pt modelId="{3A31DECD-4924-4DD8-965A-4AB7B2B909B1}">
      <dgm:prSet/>
      <dgm:spPr>
        <a:solidFill>
          <a:schemeClr val="accent6">
            <a:lumMod val="75000"/>
          </a:schemeClr>
        </a:solidFill>
      </dgm:spPr>
      <dgm:t>
        <a:bodyPr/>
        <a:lstStyle/>
        <a:p>
          <a:pPr rtl="0"/>
          <a:r>
            <a:rPr lang="es-CO" dirty="0" smtClean="0"/>
            <a:t>Lo que entra por los ojos, los oídos y los demás sentidos también requiere de temperancia y afecta nuestra personalidad, nuestra mente, nuestra moral y nuestro cuerpo, tanto como lo que entra por nuestra boca.</a:t>
          </a:r>
          <a:endParaRPr lang="es-CO" dirty="0"/>
        </a:p>
      </dgm:t>
    </dgm:pt>
    <dgm:pt modelId="{C038ABE0-4AED-4304-B188-47363E0025E8}" type="parTrans" cxnId="{098FEFFD-A7D3-42CD-B708-2ED94AA7CD37}">
      <dgm:prSet/>
      <dgm:spPr/>
      <dgm:t>
        <a:bodyPr/>
        <a:lstStyle/>
        <a:p>
          <a:endParaRPr lang="es-CO"/>
        </a:p>
      </dgm:t>
    </dgm:pt>
    <dgm:pt modelId="{D474600E-13AE-4FD6-8555-E185B16F46D6}" type="sibTrans" cxnId="{098FEFFD-A7D3-42CD-B708-2ED94AA7CD37}">
      <dgm:prSet/>
      <dgm:spPr/>
      <dgm:t>
        <a:bodyPr/>
        <a:lstStyle/>
        <a:p>
          <a:endParaRPr lang="es-CO"/>
        </a:p>
      </dgm:t>
    </dgm:pt>
    <dgm:pt modelId="{3A92B9A2-1A88-4C88-AA80-08734A80BD07}" type="pres">
      <dgm:prSet presAssocID="{D487E15D-1325-4756-A054-0F6C52D61F21}" presName="linear" presStyleCnt="0">
        <dgm:presLayoutVars>
          <dgm:animLvl val="lvl"/>
          <dgm:resizeHandles val="exact"/>
        </dgm:presLayoutVars>
      </dgm:prSet>
      <dgm:spPr/>
      <dgm:t>
        <a:bodyPr/>
        <a:lstStyle/>
        <a:p>
          <a:endParaRPr lang="es-CO"/>
        </a:p>
      </dgm:t>
    </dgm:pt>
    <dgm:pt modelId="{09F20929-262E-454E-B7DA-C345984FAD7E}" type="pres">
      <dgm:prSet presAssocID="{7983012D-973C-4A47-BBD0-20F9D0E3628A}" presName="parentText" presStyleLbl="node1" presStyleIdx="0" presStyleCnt="2">
        <dgm:presLayoutVars>
          <dgm:chMax val="0"/>
          <dgm:bulletEnabled val="1"/>
        </dgm:presLayoutVars>
      </dgm:prSet>
      <dgm:spPr/>
      <dgm:t>
        <a:bodyPr/>
        <a:lstStyle/>
        <a:p>
          <a:endParaRPr lang="es-CO"/>
        </a:p>
      </dgm:t>
    </dgm:pt>
    <dgm:pt modelId="{F891A9F3-C488-4FD6-B00E-7EED08DF2D5B}" type="pres">
      <dgm:prSet presAssocID="{7983012D-973C-4A47-BBD0-20F9D0E3628A}" presName="childText" presStyleLbl="revTx" presStyleIdx="0" presStyleCnt="1">
        <dgm:presLayoutVars>
          <dgm:bulletEnabled val="1"/>
        </dgm:presLayoutVars>
      </dgm:prSet>
      <dgm:spPr/>
      <dgm:t>
        <a:bodyPr/>
        <a:lstStyle/>
        <a:p>
          <a:endParaRPr lang="es-CO"/>
        </a:p>
      </dgm:t>
    </dgm:pt>
    <dgm:pt modelId="{83584395-FFDD-49D0-8D9D-9DBE044AC124}" type="pres">
      <dgm:prSet presAssocID="{3A31DECD-4924-4DD8-965A-4AB7B2B909B1}" presName="parentText" presStyleLbl="node1" presStyleIdx="1" presStyleCnt="2">
        <dgm:presLayoutVars>
          <dgm:chMax val="0"/>
          <dgm:bulletEnabled val="1"/>
        </dgm:presLayoutVars>
      </dgm:prSet>
      <dgm:spPr/>
      <dgm:t>
        <a:bodyPr/>
        <a:lstStyle/>
        <a:p>
          <a:endParaRPr lang="es-CO"/>
        </a:p>
      </dgm:t>
    </dgm:pt>
  </dgm:ptLst>
  <dgm:cxnLst>
    <dgm:cxn modelId="{646F92D7-61D4-46BC-8904-C3DA5BA8EF86}" type="presOf" srcId="{D487E15D-1325-4756-A054-0F6C52D61F21}" destId="{3A92B9A2-1A88-4C88-AA80-08734A80BD07}" srcOrd="0" destOrd="0" presId="urn:microsoft.com/office/officeart/2005/8/layout/vList2"/>
    <dgm:cxn modelId="{A4E9315D-329E-40A0-B710-581AE57BA3A7}" srcId="{D487E15D-1325-4756-A054-0F6C52D61F21}" destId="{7983012D-973C-4A47-BBD0-20F9D0E3628A}" srcOrd="0" destOrd="0" parTransId="{B7C96BBD-67D2-4DA0-B363-869F9C069B68}" sibTransId="{073ACA0C-C22A-4CD7-BEB0-E8B039E85A50}"/>
    <dgm:cxn modelId="{A06025D2-F013-4B63-AA72-264BCC24B565}" srcId="{7983012D-973C-4A47-BBD0-20F9D0E3628A}" destId="{C1B69E14-AAEC-4A35-8312-5403FDFDB962}" srcOrd="0" destOrd="0" parTransId="{26025660-F063-4AA0-A11A-76EDA575DF8A}" sibTransId="{51D7264A-D4CE-4016-8034-47453A063FDC}"/>
    <dgm:cxn modelId="{DEE51F19-7494-4723-AC7D-B96E722A033D}" type="presOf" srcId="{7983012D-973C-4A47-BBD0-20F9D0E3628A}" destId="{09F20929-262E-454E-B7DA-C345984FAD7E}" srcOrd="0" destOrd="0" presId="urn:microsoft.com/office/officeart/2005/8/layout/vList2"/>
    <dgm:cxn modelId="{52CB95D0-2931-48B7-B8CC-7807021E9B25}" type="presOf" srcId="{3A31DECD-4924-4DD8-965A-4AB7B2B909B1}" destId="{83584395-FFDD-49D0-8D9D-9DBE044AC124}" srcOrd="0" destOrd="0" presId="urn:microsoft.com/office/officeart/2005/8/layout/vList2"/>
    <dgm:cxn modelId="{713DDC18-88DD-441A-850F-01043CD8BCF2}" type="presOf" srcId="{C1B69E14-AAEC-4A35-8312-5403FDFDB962}" destId="{F891A9F3-C488-4FD6-B00E-7EED08DF2D5B}" srcOrd="0" destOrd="0" presId="urn:microsoft.com/office/officeart/2005/8/layout/vList2"/>
    <dgm:cxn modelId="{098FEFFD-A7D3-42CD-B708-2ED94AA7CD37}" srcId="{D487E15D-1325-4756-A054-0F6C52D61F21}" destId="{3A31DECD-4924-4DD8-965A-4AB7B2B909B1}" srcOrd="1" destOrd="0" parTransId="{C038ABE0-4AED-4304-B188-47363E0025E8}" sibTransId="{D474600E-13AE-4FD6-8555-E185B16F46D6}"/>
    <dgm:cxn modelId="{E1B35F4F-88A3-4F83-9446-BB6DA43A0D1E}" type="presParOf" srcId="{3A92B9A2-1A88-4C88-AA80-08734A80BD07}" destId="{09F20929-262E-454E-B7DA-C345984FAD7E}" srcOrd="0" destOrd="0" presId="urn:microsoft.com/office/officeart/2005/8/layout/vList2"/>
    <dgm:cxn modelId="{7E8CB8F7-BE21-42B9-9173-F035565BA1A8}" type="presParOf" srcId="{3A92B9A2-1A88-4C88-AA80-08734A80BD07}" destId="{F891A9F3-C488-4FD6-B00E-7EED08DF2D5B}" srcOrd="1" destOrd="0" presId="urn:microsoft.com/office/officeart/2005/8/layout/vList2"/>
    <dgm:cxn modelId="{34C77472-7357-498B-8656-5B98AD5E3925}" type="presParOf" srcId="{3A92B9A2-1A88-4C88-AA80-08734A80BD07}" destId="{83584395-FFDD-49D0-8D9D-9DBE044AC12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0B1CB53-441E-4A8B-8AB1-A6454525B41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2407BAC5-105C-4471-BDD7-5CE6C92312EE}">
      <dgm:prSet/>
      <dgm:spPr>
        <a:solidFill>
          <a:schemeClr val="accent2">
            <a:lumMod val="60000"/>
            <a:lumOff val="40000"/>
          </a:schemeClr>
        </a:solidFill>
      </dgm:spPr>
      <dgm:t>
        <a:bodyPr/>
        <a:lstStyle/>
        <a:p>
          <a:pPr rtl="0"/>
          <a:r>
            <a:rPr lang="es-CO" b="1" dirty="0" smtClean="0">
              <a:solidFill>
                <a:schemeClr val="tx1"/>
              </a:solidFill>
            </a:rPr>
            <a:t>Es en este tiempo 1879 que la hermana White va a empezar a amonestar a los hermanos acerca de la importancia del cuidado de las avenidas del alma. Y cuáles eran los medios por los cuales las vías del alma estaban siendo atacadas? </a:t>
          </a:r>
          <a:r>
            <a:rPr lang="es-CO" b="1" u="sng" dirty="0" smtClean="0">
              <a:solidFill>
                <a:schemeClr val="tx1"/>
              </a:solidFill>
            </a:rPr>
            <a:t>El medio principal era la lectura…</a:t>
          </a:r>
          <a:endParaRPr lang="es-CO" b="1" dirty="0">
            <a:solidFill>
              <a:schemeClr val="tx1"/>
            </a:solidFill>
          </a:endParaRPr>
        </a:p>
      </dgm:t>
    </dgm:pt>
    <dgm:pt modelId="{277B9153-301C-4865-A048-F99C50846193}" type="parTrans" cxnId="{8BE9D927-5303-443B-9CFE-8F21FB361830}">
      <dgm:prSet/>
      <dgm:spPr/>
      <dgm:t>
        <a:bodyPr/>
        <a:lstStyle/>
        <a:p>
          <a:endParaRPr lang="es-CO"/>
        </a:p>
      </dgm:t>
    </dgm:pt>
    <dgm:pt modelId="{A4701CC1-F903-4053-B251-616E7921693A}" type="sibTrans" cxnId="{8BE9D927-5303-443B-9CFE-8F21FB361830}">
      <dgm:prSet/>
      <dgm:spPr/>
      <dgm:t>
        <a:bodyPr/>
        <a:lstStyle/>
        <a:p>
          <a:endParaRPr lang="es-CO"/>
        </a:p>
      </dgm:t>
    </dgm:pt>
    <dgm:pt modelId="{35FEFD03-2BD8-4259-8ECD-CFA3004AC79C}">
      <dgm:prSet/>
      <dgm:spPr/>
      <dgm:t>
        <a:bodyPr/>
        <a:lstStyle/>
        <a:p>
          <a:pPr rtl="0"/>
          <a:r>
            <a:rPr lang="es-CO" dirty="0" smtClean="0"/>
            <a:t>Entonces, al leer lo que la hermana White tiene que decir sobre la lectura, pensemos de qué manera ese principio se aplica a nuestra época.</a:t>
          </a:r>
          <a:endParaRPr lang="es-CO" dirty="0"/>
        </a:p>
      </dgm:t>
    </dgm:pt>
    <dgm:pt modelId="{D7A1B2CC-BC7B-45E3-9C98-FEF11F0D10C3}" type="parTrans" cxnId="{B5872DD4-7BE6-4D8A-B307-41953B0A749F}">
      <dgm:prSet/>
      <dgm:spPr/>
      <dgm:t>
        <a:bodyPr/>
        <a:lstStyle/>
        <a:p>
          <a:endParaRPr lang="es-CO"/>
        </a:p>
      </dgm:t>
    </dgm:pt>
    <dgm:pt modelId="{A966FEE6-78F4-4909-809F-129670830E62}" type="sibTrans" cxnId="{B5872DD4-7BE6-4D8A-B307-41953B0A749F}">
      <dgm:prSet/>
      <dgm:spPr/>
      <dgm:t>
        <a:bodyPr/>
        <a:lstStyle/>
        <a:p>
          <a:endParaRPr lang="es-CO"/>
        </a:p>
      </dgm:t>
    </dgm:pt>
    <dgm:pt modelId="{614C3863-DE8D-419F-A159-FAAC8A0803EA}">
      <dgm:prSet/>
      <dgm:spPr>
        <a:solidFill>
          <a:schemeClr val="accent2">
            <a:lumMod val="60000"/>
            <a:lumOff val="40000"/>
          </a:schemeClr>
        </a:solidFill>
      </dgm:spPr>
      <dgm:t>
        <a:bodyPr/>
        <a:lstStyle/>
        <a:p>
          <a:pPr rtl="0"/>
          <a:r>
            <a:rPr lang="es-CO" b="1" u="sng" dirty="0" smtClean="0"/>
            <a:t>RH, Diciembre 11, 1879 Pár. 9</a:t>
          </a:r>
          <a:r>
            <a:rPr lang="es-CO" dirty="0" smtClean="0"/>
            <a:t>. </a:t>
          </a:r>
          <a:r>
            <a:rPr lang="es-CO" b="1" dirty="0" smtClean="0">
              <a:solidFill>
                <a:schemeClr val="tx1"/>
              </a:solidFill>
            </a:rPr>
            <a:t>“Se deben hacer esfuerzos especiales para excluir de nuestros hogares esa clase de literatura que no puede tener una influencia beneficiosa sobre nuestros hijos. Muchas veces me ha dolido encontrar en las mesas o en las bibliotecas de los guardadores del Sábado, artículos y libros llenos de romance, que sus hijos hojeaban ansiosamente.”</a:t>
          </a:r>
          <a:endParaRPr lang="es-CO" b="1" dirty="0">
            <a:solidFill>
              <a:schemeClr val="tx1"/>
            </a:solidFill>
          </a:endParaRPr>
        </a:p>
      </dgm:t>
    </dgm:pt>
    <dgm:pt modelId="{14087E83-7E86-40AE-8DBD-0DEAE90B68FC}" type="parTrans" cxnId="{74E756BD-B962-42EF-BD4C-061A56E8C7EA}">
      <dgm:prSet/>
      <dgm:spPr/>
      <dgm:t>
        <a:bodyPr/>
        <a:lstStyle/>
        <a:p>
          <a:endParaRPr lang="es-CO"/>
        </a:p>
      </dgm:t>
    </dgm:pt>
    <dgm:pt modelId="{95A0984A-B8F2-426B-A95F-8088C1E6A612}" type="sibTrans" cxnId="{74E756BD-B962-42EF-BD4C-061A56E8C7EA}">
      <dgm:prSet/>
      <dgm:spPr/>
      <dgm:t>
        <a:bodyPr/>
        <a:lstStyle/>
        <a:p>
          <a:endParaRPr lang="es-CO"/>
        </a:p>
      </dgm:t>
    </dgm:pt>
    <dgm:pt modelId="{E9883067-A544-4088-A981-CB0887BF946D}" type="pres">
      <dgm:prSet presAssocID="{00B1CB53-441E-4A8B-8AB1-A6454525B416}" presName="linear" presStyleCnt="0">
        <dgm:presLayoutVars>
          <dgm:animLvl val="lvl"/>
          <dgm:resizeHandles val="exact"/>
        </dgm:presLayoutVars>
      </dgm:prSet>
      <dgm:spPr/>
      <dgm:t>
        <a:bodyPr/>
        <a:lstStyle/>
        <a:p>
          <a:endParaRPr lang="es-CO"/>
        </a:p>
      </dgm:t>
    </dgm:pt>
    <dgm:pt modelId="{493A1C7A-4ED9-420F-B449-90A074AA017C}" type="pres">
      <dgm:prSet presAssocID="{2407BAC5-105C-4471-BDD7-5CE6C92312EE}" presName="parentText" presStyleLbl="node1" presStyleIdx="0" presStyleCnt="2">
        <dgm:presLayoutVars>
          <dgm:chMax val="0"/>
          <dgm:bulletEnabled val="1"/>
        </dgm:presLayoutVars>
      </dgm:prSet>
      <dgm:spPr/>
      <dgm:t>
        <a:bodyPr/>
        <a:lstStyle/>
        <a:p>
          <a:endParaRPr lang="es-CO"/>
        </a:p>
      </dgm:t>
    </dgm:pt>
    <dgm:pt modelId="{CC0CF7FD-2060-413F-A083-4B0E05E92522}" type="pres">
      <dgm:prSet presAssocID="{2407BAC5-105C-4471-BDD7-5CE6C92312EE}" presName="childText" presStyleLbl="revTx" presStyleIdx="0" presStyleCnt="1">
        <dgm:presLayoutVars>
          <dgm:bulletEnabled val="1"/>
        </dgm:presLayoutVars>
      </dgm:prSet>
      <dgm:spPr/>
      <dgm:t>
        <a:bodyPr/>
        <a:lstStyle/>
        <a:p>
          <a:endParaRPr lang="es-CO"/>
        </a:p>
      </dgm:t>
    </dgm:pt>
    <dgm:pt modelId="{F48D2782-1A87-49B2-92FC-4441AA543A04}" type="pres">
      <dgm:prSet presAssocID="{614C3863-DE8D-419F-A159-FAAC8A0803EA}" presName="parentText" presStyleLbl="node1" presStyleIdx="1" presStyleCnt="2">
        <dgm:presLayoutVars>
          <dgm:chMax val="0"/>
          <dgm:bulletEnabled val="1"/>
        </dgm:presLayoutVars>
      </dgm:prSet>
      <dgm:spPr/>
      <dgm:t>
        <a:bodyPr/>
        <a:lstStyle/>
        <a:p>
          <a:endParaRPr lang="es-CO"/>
        </a:p>
      </dgm:t>
    </dgm:pt>
  </dgm:ptLst>
  <dgm:cxnLst>
    <dgm:cxn modelId="{8BE9D927-5303-443B-9CFE-8F21FB361830}" srcId="{00B1CB53-441E-4A8B-8AB1-A6454525B416}" destId="{2407BAC5-105C-4471-BDD7-5CE6C92312EE}" srcOrd="0" destOrd="0" parTransId="{277B9153-301C-4865-A048-F99C50846193}" sibTransId="{A4701CC1-F903-4053-B251-616E7921693A}"/>
    <dgm:cxn modelId="{6084D9F2-6D4B-47DC-9774-F046C6790FFF}" type="presOf" srcId="{35FEFD03-2BD8-4259-8ECD-CFA3004AC79C}" destId="{CC0CF7FD-2060-413F-A083-4B0E05E92522}" srcOrd="0" destOrd="0" presId="urn:microsoft.com/office/officeart/2005/8/layout/vList2"/>
    <dgm:cxn modelId="{02349F8D-55CD-4576-AD1D-6F64737C7C93}" type="presOf" srcId="{614C3863-DE8D-419F-A159-FAAC8A0803EA}" destId="{F48D2782-1A87-49B2-92FC-4441AA543A04}" srcOrd="0" destOrd="0" presId="urn:microsoft.com/office/officeart/2005/8/layout/vList2"/>
    <dgm:cxn modelId="{DD2183AA-3518-4663-B02D-6A493F9E4106}" type="presOf" srcId="{00B1CB53-441E-4A8B-8AB1-A6454525B416}" destId="{E9883067-A544-4088-A981-CB0887BF946D}" srcOrd="0" destOrd="0" presId="urn:microsoft.com/office/officeart/2005/8/layout/vList2"/>
    <dgm:cxn modelId="{44433F8F-4088-403A-8A16-584FAFA36F7B}" type="presOf" srcId="{2407BAC5-105C-4471-BDD7-5CE6C92312EE}" destId="{493A1C7A-4ED9-420F-B449-90A074AA017C}" srcOrd="0" destOrd="0" presId="urn:microsoft.com/office/officeart/2005/8/layout/vList2"/>
    <dgm:cxn modelId="{B5872DD4-7BE6-4D8A-B307-41953B0A749F}" srcId="{2407BAC5-105C-4471-BDD7-5CE6C92312EE}" destId="{35FEFD03-2BD8-4259-8ECD-CFA3004AC79C}" srcOrd="0" destOrd="0" parTransId="{D7A1B2CC-BC7B-45E3-9C98-FEF11F0D10C3}" sibTransId="{A966FEE6-78F4-4909-809F-129670830E62}"/>
    <dgm:cxn modelId="{74E756BD-B962-42EF-BD4C-061A56E8C7EA}" srcId="{00B1CB53-441E-4A8B-8AB1-A6454525B416}" destId="{614C3863-DE8D-419F-A159-FAAC8A0803EA}" srcOrd="1" destOrd="0" parTransId="{14087E83-7E86-40AE-8DBD-0DEAE90B68FC}" sibTransId="{95A0984A-B8F2-426B-A95F-8088C1E6A612}"/>
    <dgm:cxn modelId="{D7D8FBCB-7F69-42E6-A77C-3423F71FA16A}" type="presParOf" srcId="{E9883067-A544-4088-A981-CB0887BF946D}" destId="{493A1C7A-4ED9-420F-B449-90A074AA017C}" srcOrd="0" destOrd="0" presId="urn:microsoft.com/office/officeart/2005/8/layout/vList2"/>
    <dgm:cxn modelId="{EB807AC7-0713-4A7A-86BB-23E3647AB57C}" type="presParOf" srcId="{E9883067-A544-4088-A981-CB0887BF946D}" destId="{CC0CF7FD-2060-413F-A083-4B0E05E92522}" srcOrd="1" destOrd="0" presId="urn:microsoft.com/office/officeart/2005/8/layout/vList2"/>
    <dgm:cxn modelId="{6A04A9A2-001A-4EFC-B600-D0546C0E33CE}" type="presParOf" srcId="{E9883067-A544-4088-A981-CB0887BF946D}" destId="{F48D2782-1A87-49B2-92FC-4441AA543A0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11766C9-8AD9-4A96-9C71-2530B191BAD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49505488-5E2B-4B5B-9BEC-E233BBDEF2B8}">
      <dgm:prSet/>
      <dgm:spPr>
        <a:solidFill>
          <a:schemeClr val="accent2">
            <a:lumMod val="60000"/>
            <a:lumOff val="40000"/>
          </a:schemeClr>
        </a:solidFill>
      </dgm:spPr>
      <dgm:t>
        <a:bodyPr/>
        <a:lstStyle/>
        <a:p>
          <a:pPr rtl="0"/>
          <a:r>
            <a:rPr lang="es-CO" b="1" u="sng" dirty="0" smtClean="0"/>
            <a:t>RH, Diciembre 11, 1879 Par. 8 .</a:t>
          </a:r>
          <a:r>
            <a:rPr lang="es-CO" dirty="0" smtClean="0"/>
            <a:t> </a:t>
          </a:r>
          <a:r>
            <a:rPr lang="es-CO" dirty="0" smtClean="0">
              <a:solidFill>
                <a:schemeClr val="tx1"/>
              </a:solidFill>
            </a:rPr>
            <a:t>“Los niños necesitan la lectura correcta, que solventará la diversión y recreación, sin desmoralizar la mente ni cansar el cuerpo. </a:t>
          </a:r>
          <a:endParaRPr lang="es-CO" dirty="0">
            <a:solidFill>
              <a:schemeClr val="tx1"/>
            </a:solidFill>
          </a:endParaRPr>
        </a:p>
      </dgm:t>
    </dgm:pt>
    <dgm:pt modelId="{B7DA574C-3C5B-4E4F-8C8F-018A240F5F28}" type="parTrans" cxnId="{BC22ABCC-A179-44B9-9DA2-897F36A4EF53}">
      <dgm:prSet/>
      <dgm:spPr/>
      <dgm:t>
        <a:bodyPr/>
        <a:lstStyle/>
        <a:p>
          <a:endParaRPr lang="es-CO"/>
        </a:p>
      </dgm:t>
    </dgm:pt>
    <dgm:pt modelId="{23549A92-0079-467A-B2F7-A2D70EEDDCFA}" type="sibTrans" cxnId="{BC22ABCC-A179-44B9-9DA2-897F36A4EF53}">
      <dgm:prSet/>
      <dgm:spPr/>
      <dgm:t>
        <a:bodyPr/>
        <a:lstStyle/>
        <a:p>
          <a:endParaRPr lang="es-CO"/>
        </a:p>
      </dgm:t>
    </dgm:pt>
    <dgm:pt modelId="{F677E28F-0636-4284-A40C-96D0318F56F5}">
      <dgm:prSet/>
      <dgm:spPr/>
      <dgm:t>
        <a:bodyPr/>
        <a:lstStyle/>
        <a:p>
          <a:pPr rtl="0"/>
          <a:r>
            <a:rPr lang="es-CO" dirty="0" smtClean="0"/>
            <a:t>Si se les enseña a amar el romance y las tiras cómicas, libros instructivos y los artículos serán desagradables para ellos. La mayoría de niños y jóvenes tendrán material de lectura; y si no les es seleccionado para ellos, ellos lo van a seleccionar por sí mismos.</a:t>
          </a:r>
          <a:endParaRPr lang="es-CO" dirty="0"/>
        </a:p>
      </dgm:t>
    </dgm:pt>
    <dgm:pt modelId="{937CEC9A-2421-436E-8224-C267F72F52BE}" type="parTrans" cxnId="{134D8324-6F6C-4811-A641-13A2F8714A83}">
      <dgm:prSet/>
      <dgm:spPr/>
      <dgm:t>
        <a:bodyPr/>
        <a:lstStyle/>
        <a:p>
          <a:endParaRPr lang="es-CO"/>
        </a:p>
      </dgm:t>
    </dgm:pt>
    <dgm:pt modelId="{40457DE9-AA9A-4F65-9C55-16B065365242}" type="sibTrans" cxnId="{134D8324-6F6C-4811-A641-13A2F8714A83}">
      <dgm:prSet/>
      <dgm:spPr/>
      <dgm:t>
        <a:bodyPr/>
        <a:lstStyle/>
        <a:p>
          <a:endParaRPr lang="es-CO"/>
        </a:p>
      </dgm:t>
    </dgm:pt>
    <dgm:pt modelId="{C2FF8329-1A39-4EB7-B9B3-3A8E78D8AC15}">
      <dgm:prSet/>
      <dgm:spPr>
        <a:solidFill>
          <a:schemeClr val="accent2">
            <a:lumMod val="60000"/>
            <a:lumOff val="40000"/>
          </a:schemeClr>
        </a:solidFill>
      </dgm:spPr>
      <dgm:t>
        <a:bodyPr/>
        <a:lstStyle/>
        <a:p>
          <a:pPr rtl="0"/>
          <a:r>
            <a:rPr lang="es-CO" dirty="0" smtClean="0">
              <a:solidFill>
                <a:schemeClr val="tx1"/>
              </a:solidFill>
            </a:rPr>
            <a:t>Ellos pueden encontrar una calidad ruinosa de lectura en cualquier lugar, y ellos aprenden rápido a amarla; pero si la lectura pura y buena les es suministrada, ellos cultivarán el gusto por ella.”</a:t>
          </a:r>
          <a:endParaRPr lang="es-CO" dirty="0">
            <a:solidFill>
              <a:schemeClr val="tx1"/>
            </a:solidFill>
          </a:endParaRPr>
        </a:p>
      </dgm:t>
    </dgm:pt>
    <dgm:pt modelId="{8C2D31CC-BF38-403C-BAEC-A469A881E466}" type="parTrans" cxnId="{9AF5D963-1EE1-426F-AD41-55AEB542F8DC}">
      <dgm:prSet/>
      <dgm:spPr/>
      <dgm:t>
        <a:bodyPr/>
        <a:lstStyle/>
        <a:p>
          <a:endParaRPr lang="es-CO"/>
        </a:p>
      </dgm:t>
    </dgm:pt>
    <dgm:pt modelId="{70E6BA5D-3770-4FD8-8631-481B6A26B97C}" type="sibTrans" cxnId="{9AF5D963-1EE1-426F-AD41-55AEB542F8DC}">
      <dgm:prSet/>
      <dgm:spPr/>
      <dgm:t>
        <a:bodyPr/>
        <a:lstStyle/>
        <a:p>
          <a:endParaRPr lang="es-CO"/>
        </a:p>
      </dgm:t>
    </dgm:pt>
    <dgm:pt modelId="{F367315B-DF45-475D-89A8-D904FD50A871}" type="pres">
      <dgm:prSet presAssocID="{E11766C9-8AD9-4A96-9C71-2530B191BADC}" presName="linear" presStyleCnt="0">
        <dgm:presLayoutVars>
          <dgm:animLvl val="lvl"/>
          <dgm:resizeHandles val="exact"/>
        </dgm:presLayoutVars>
      </dgm:prSet>
      <dgm:spPr/>
      <dgm:t>
        <a:bodyPr/>
        <a:lstStyle/>
        <a:p>
          <a:endParaRPr lang="es-CO"/>
        </a:p>
      </dgm:t>
    </dgm:pt>
    <dgm:pt modelId="{B2953DEE-9FE3-4365-8F32-B433C5D75779}" type="pres">
      <dgm:prSet presAssocID="{49505488-5E2B-4B5B-9BEC-E233BBDEF2B8}" presName="parentText" presStyleLbl="node1" presStyleIdx="0" presStyleCnt="2">
        <dgm:presLayoutVars>
          <dgm:chMax val="0"/>
          <dgm:bulletEnabled val="1"/>
        </dgm:presLayoutVars>
      </dgm:prSet>
      <dgm:spPr/>
      <dgm:t>
        <a:bodyPr/>
        <a:lstStyle/>
        <a:p>
          <a:endParaRPr lang="es-CO"/>
        </a:p>
      </dgm:t>
    </dgm:pt>
    <dgm:pt modelId="{DDBC03BD-9BEA-492D-99AD-153CB803A92D}" type="pres">
      <dgm:prSet presAssocID="{49505488-5E2B-4B5B-9BEC-E233BBDEF2B8}" presName="childText" presStyleLbl="revTx" presStyleIdx="0" presStyleCnt="1">
        <dgm:presLayoutVars>
          <dgm:bulletEnabled val="1"/>
        </dgm:presLayoutVars>
      </dgm:prSet>
      <dgm:spPr/>
      <dgm:t>
        <a:bodyPr/>
        <a:lstStyle/>
        <a:p>
          <a:endParaRPr lang="es-CO"/>
        </a:p>
      </dgm:t>
    </dgm:pt>
    <dgm:pt modelId="{675A9A0B-0788-46D4-8E42-7C4F436145C6}" type="pres">
      <dgm:prSet presAssocID="{C2FF8329-1A39-4EB7-B9B3-3A8E78D8AC15}" presName="parentText" presStyleLbl="node1" presStyleIdx="1" presStyleCnt="2">
        <dgm:presLayoutVars>
          <dgm:chMax val="0"/>
          <dgm:bulletEnabled val="1"/>
        </dgm:presLayoutVars>
      </dgm:prSet>
      <dgm:spPr/>
      <dgm:t>
        <a:bodyPr/>
        <a:lstStyle/>
        <a:p>
          <a:endParaRPr lang="es-CO"/>
        </a:p>
      </dgm:t>
    </dgm:pt>
  </dgm:ptLst>
  <dgm:cxnLst>
    <dgm:cxn modelId="{9AF5D963-1EE1-426F-AD41-55AEB542F8DC}" srcId="{E11766C9-8AD9-4A96-9C71-2530B191BADC}" destId="{C2FF8329-1A39-4EB7-B9B3-3A8E78D8AC15}" srcOrd="1" destOrd="0" parTransId="{8C2D31CC-BF38-403C-BAEC-A469A881E466}" sibTransId="{70E6BA5D-3770-4FD8-8631-481B6A26B97C}"/>
    <dgm:cxn modelId="{2C3BE771-5B48-49CD-87FC-5BB011EB2108}" type="presOf" srcId="{F677E28F-0636-4284-A40C-96D0318F56F5}" destId="{DDBC03BD-9BEA-492D-99AD-153CB803A92D}" srcOrd="0" destOrd="0" presId="urn:microsoft.com/office/officeart/2005/8/layout/vList2"/>
    <dgm:cxn modelId="{BC22ABCC-A179-44B9-9DA2-897F36A4EF53}" srcId="{E11766C9-8AD9-4A96-9C71-2530B191BADC}" destId="{49505488-5E2B-4B5B-9BEC-E233BBDEF2B8}" srcOrd="0" destOrd="0" parTransId="{B7DA574C-3C5B-4E4F-8C8F-018A240F5F28}" sibTransId="{23549A92-0079-467A-B2F7-A2D70EEDDCFA}"/>
    <dgm:cxn modelId="{4ADB38A3-2A1B-4A3A-95E1-8C3201C8A12D}" type="presOf" srcId="{E11766C9-8AD9-4A96-9C71-2530B191BADC}" destId="{F367315B-DF45-475D-89A8-D904FD50A871}" srcOrd="0" destOrd="0" presId="urn:microsoft.com/office/officeart/2005/8/layout/vList2"/>
    <dgm:cxn modelId="{C1595362-2D44-4AC0-9F20-AA07A855EBAB}" type="presOf" srcId="{C2FF8329-1A39-4EB7-B9B3-3A8E78D8AC15}" destId="{675A9A0B-0788-46D4-8E42-7C4F436145C6}" srcOrd="0" destOrd="0" presId="urn:microsoft.com/office/officeart/2005/8/layout/vList2"/>
    <dgm:cxn modelId="{134D8324-6F6C-4811-A641-13A2F8714A83}" srcId="{49505488-5E2B-4B5B-9BEC-E233BBDEF2B8}" destId="{F677E28F-0636-4284-A40C-96D0318F56F5}" srcOrd="0" destOrd="0" parTransId="{937CEC9A-2421-436E-8224-C267F72F52BE}" sibTransId="{40457DE9-AA9A-4F65-9C55-16B065365242}"/>
    <dgm:cxn modelId="{72DECA3C-5098-4948-82B1-DB91AE24828E}" type="presOf" srcId="{49505488-5E2B-4B5B-9BEC-E233BBDEF2B8}" destId="{B2953DEE-9FE3-4365-8F32-B433C5D75779}" srcOrd="0" destOrd="0" presId="urn:microsoft.com/office/officeart/2005/8/layout/vList2"/>
    <dgm:cxn modelId="{08BAEC67-ED60-4687-8E41-21530C518B25}" type="presParOf" srcId="{F367315B-DF45-475D-89A8-D904FD50A871}" destId="{B2953DEE-9FE3-4365-8F32-B433C5D75779}" srcOrd="0" destOrd="0" presId="urn:microsoft.com/office/officeart/2005/8/layout/vList2"/>
    <dgm:cxn modelId="{03022224-D74B-449E-BCD4-FA8F1D538E6F}" type="presParOf" srcId="{F367315B-DF45-475D-89A8-D904FD50A871}" destId="{DDBC03BD-9BEA-492D-99AD-153CB803A92D}" srcOrd="1" destOrd="0" presId="urn:microsoft.com/office/officeart/2005/8/layout/vList2"/>
    <dgm:cxn modelId="{1FE1E3E7-0E6C-41B7-A21F-0D04110C29FC}" type="presParOf" srcId="{F367315B-DF45-475D-89A8-D904FD50A871}" destId="{675A9A0B-0788-46D4-8E42-7C4F436145C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3E6642B-B544-4D1D-922A-6DEE60806BE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83EECCDF-F401-4DEC-80FB-8871838ADAD3}">
      <dgm:prSet/>
      <dgm:spPr>
        <a:solidFill>
          <a:schemeClr val="accent2">
            <a:lumMod val="60000"/>
            <a:lumOff val="40000"/>
          </a:schemeClr>
        </a:solidFill>
      </dgm:spPr>
      <dgm:t>
        <a:bodyPr/>
        <a:lstStyle/>
        <a:p>
          <a:pPr rtl="0"/>
          <a:r>
            <a:rPr lang="es-CO" b="1" u="sng" dirty="0" smtClean="0"/>
            <a:t>RH, Diciembre 11, 1879 Par. 10.</a:t>
          </a:r>
          <a:r>
            <a:rPr lang="es-CO" dirty="0" smtClean="0"/>
            <a:t> </a:t>
          </a:r>
          <a:r>
            <a:rPr lang="es-CO" dirty="0" smtClean="0">
              <a:solidFill>
                <a:schemeClr val="tx1"/>
              </a:solidFill>
            </a:rPr>
            <a:t>“Hay quienes profesan ser hermanos que no toman el Review, Signos, Instructor, o el Buena Salud, pero toman uno o más periódicos seculares. </a:t>
          </a:r>
          <a:endParaRPr lang="es-CO" dirty="0">
            <a:solidFill>
              <a:schemeClr val="tx1"/>
            </a:solidFill>
          </a:endParaRPr>
        </a:p>
      </dgm:t>
    </dgm:pt>
    <dgm:pt modelId="{E092BACE-063D-4EB3-8163-C30728197F72}" type="parTrans" cxnId="{5CA14A57-1965-4425-980B-B016E676771D}">
      <dgm:prSet/>
      <dgm:spPr/>
      <dgm:t>
        <a:bodyPr/>
        <a:lstStyle/>
        <a:p>
          <a:endParaRPr lang="es-CO"/>
        </a:p>
      </dgm:t>
    </dgm:pt>
    <dgm:pt modelId="{A3ECD5CF-6B60-4763-A1FE-775DD0320F40}" type="sibTrans" cxnId="{5CA14A57-1965-4425-980B-B016E676771D}">
      <dgm:prSet/>
      <dgm:spPr/>
      <dgm:t>
        <a:bodyPr/>
        <a:lstStyle/>
        <a:p>
          <a:endParaRPr lang="es-CO"/>
        </a:p>
      </dgm:t>
    </dgm:pt>
    <dgm:pt modelId="{32E0FF86-5B87-4EE7-BD58-9D09D820E293}">
      <dgm:prSet/>
      <dgm:spPr/>
      <dgm:t>
        <a:bodyPr/>
        <a:lstStyle/>
        <a:p>
          <a:pPr rtl="0"/>
          <a:r>
            <a:rPr lang="es-CO" dirty="0" smtClean="0"/>
            <a:t>Sus hijos están profundamente interesados en leer estos cuentos ficticios e historias de amor que se encuentran en estos periódicos, y que su padre se puede dar el lujo de pagar, aunque afirmando que no puede darse el lujo de pagar por nuestros periódicos y publicaciones con la verdad presente. </a:t>
          </a:r>
          <a:endParaRPr lang="es-CO" dirty="0"/>
        </a:p>
      </dgm:t>
    </dgm:pt>
    <dgm:pt modelId="{6A48003D-F7E9-4723-B0C9-B9E4425925CC}" type="parTrans" cxnId="{A45B778E-2027-423A-9840-5025E7E8FE74}">
      <dgm:prSet/>
      <dgm:spPr/>
      <dgm:t>
        <a:bodyPr/>
        <a:lstStyle/>
        <a:p>
          <a:endParaRPr lang="es-CO"/>
        </a:p>
      </dgm:t>
    </dgm:pt>
    <dgm:pt modelId="{68AC2292-852E-4041-9D67-865D79450B08}" type="sibTrans" cxnId="{A45B778E-2027-423A-9840-5025E7E8FE74}">
      <dgm:prSet/>
      <dgm:spPr/>
      <dgm:t>
        <a:bodyPr/>
        <a:lstStyle/>
        <a:p>
          <a:endParaRPr lang="es-CO"/>
        </a:p>
      </dgm:t>
    </dgm:pt>
    <dgm:pt modelId="{19931009-D5D8-4A60-A852-A1BFB64243AB}">
      <dgm:prSet/>
      <dgm:spPr>
        <a:solidFill>
          <a:schemeClr val="accent2">
            <a:lumMod val="60000"/>
            <a:lumOff val="40000"/>
          </a:schemeClr>
        </a:solidFill>
      </dgm:spPr>
      <dgm:t>
        <a:bodyPr/>
        <a:lstStyle/>
        <a:p>
          <a:pPr rtl="0"/>
          <a:r>
            <a:rPr lang="es-CO" dirty="0" smtClean="0">
              <a:solidFill>
                <a:schemeClr val="tx1"/>
              </a:solidFill>
            </a:rPr>
            <a:t>Así los padres están educando el gusto de sus hijos para devorar con avidez las enfermas historias sensacionalistas que se encuentran en las columnas de los periódicos. </a:t>
          </a:r>
          <a:r>
            <a:rPr lang="es-CO" u="sng" dirty="0" smtClean="0">
              <a:solidFill>
                <a:schemeClr val="tx1"/>
              </a:solidFill>
            </a:rPr>
            <a:t>Toda lectura tal es venenosa; deja una mancha en el alma, y alienta el amor por una lectura barata que rebaja la moral y arruina la mente</a:t>
          </a:r>
          <a:r>
            <a:rPr lang="es-CO" dirty="0" smtClean="0">
              <a:solidFill>
                <a:schemeClr val="tx1"/>
              </a:solidFill>
            </a:rPr>
            <a:t>.”</a:t>
          </a:r>
          <a:endParaRPr lang="es-CO" dirty="0">
            <a:solidFill>
              <a:schemeClr val="tx1"/>
            </a:solidFill>
          </a:endParaRPr>
        </a:p>
      </dgm:t>
    </dgm:pt>
    <dgm:pt modelId="{FC5B9C24-835B-4436-B9EE-EDF21D4F08E5}" type="parTrans" cxnId="{51EDEE1C-EC80-4778-9D12-B32DFD24493F}">
      <dgm:prSet/>
      <dgm:spPr/>
      <dgm:t>
        <a:bodyPr/>
        <a:lstStyle/>
        <a:p>
          <a:endParaRPr lang="es-CO"/>
        </a:p>
      </dgm:t>
    </dgm:pt>
    <dgm:pt modelId="{154603FA-1CF5-44FE-8C68-98741BFFD9CC}" type="sibTrans" cxnId="{51EDEE1C-EC80-4778-9D12-B32DFD24493F}">
      <dgm:prSet/>
      <dgm:spPr/>
      <dgm:t>
        <a:bodyPr/>
        <a:lstStyle/>
        <a:p>
          <a:endParaRPr lang="es-CO"/>
        </a:p>
      </dgm:t>
    </dgm:pt>
    <dgm:pt modelId="{8EEC4EC1-F834-49B9-BC18-634E9513FFA3}" type="pres">
      <dgm:prSet presAssocID="{23E6642B-B544-4D1D-922A-6DEE60806BED}" presName="linear" presStyleCnt="0">
        <dgm:presLayoutVars>
          <dgm:animLvl val="lvl"/>
          <dgm:resizeHandles val="exact"/>
        </dgm:presLayoutVars>
      </dgm:prSet>
      <dgm:spPr/>
      <dgm:t>
        <a:bodyPr/>
        <a:lstStyle/>
        <a:p>
          <a:endParaRPr lang="es-CO"/>
        </a:p>
      </dgm:t>
    </dgm:pt>
    <dgm:pt modelId="{61F377D7-752B-4770-9A7C-1297701BF1F3}" type="pres">
      <dgm:prSet presAssocID="{83EECCDF-F401-4DEC-80FB-8871838ADAD3}" presName="parentText" presStyleLbl="node1" presStyleIdx="0" presStyleCnt="2">
        <dgm:presLayoutVars>
          <dgm:chMax val="0"/>
          <dgm:bulletEnabled val="1"/>
        </dgm:presLayoutVars>
      </dgm:prSet>
      <dgm:spPr/>
      <dgm:t>
        <a:bodyPr/>
        <a:lstStyle/>
        <a:p>
          <a:endParaRPr lang="es-CO"/>
        </a:p>
      </dgm:t>
    </dgm:pt>
    <dgm:pt modelId="{FA75E487-26D5-4F24-A87F-E20E0269CCD7}" type="pres">
      <dgm:prSet presAssocID="{83EECCDF-F401-4DEC-80FB-8871838ADAD3}" presName="childText" presStyleLbl="revTx" presStyleIdx="0" presStyleCnt="1">
        <dgm:presLayoutVars>
          <dgm:bulletEnabled val="1"/>
        </dgm:presLayoutVars>
      </dgm:prSet>
      <dgm:spPr/>
      <dgm:t>
        <a:bodyPr/>
        <a:lstStyle/>
        <a:p>
          <a:endParaRPr lang="es-CO"/>
        </a:p>
      </dgm:t>
    </dgm:pt>
    <dgm:pt modelId="{A9D23F36-CAEE-41B4-B3BD-2C1DE05AC51E}" type="pres">
      <dgm:prSet presAssocID="{19931009-D5D8-4A60-A852-A1BFB64243AB}" presName="parentText" presStyleLbl="node1" presStyleIdx="1" presStyleCnt="2">
        <dgm:presLayoutVars>
          <dgm:chMax val="0"/>
          <dgm:bulletEnabled val="1"/>
        </dgm:presLayoutVars>
      </dgm:prSet>
      <dgm:spPr/>
      <dgm:t>
        <a:bodyPr/>
        <a:lstStyle/>
        <a:p>
          <a:endParaRPr lang="es-CO"/>
        </a:p>
      </dgm:t>
    </dgm:pt>
  </dgm:ptLst>
  <dgm:cxnLst>
    <dgm:cxn modelId="{A9FDA65A-FBC3-4F42-BBE8-8C691975D759}" type="presOf" srcId="{32E0FF86-5B87-4EE7-BD58-9D09D820E293}" destId="{FA75E487-26D5-4F24-A87F-E20E0269CCD7}" srcOrd="0" destOrd="0" presId="urn:microsoft.com/office/officeart/2005/8/layout/vList2"/>
    <dgm:cxn modelId="{51EDEE1C-EC80-4778-9D12-B32DFD24493F}" srcId="{23E6642B-B544-4D1D-922A-6DEE60806BED}" destId="{19931009-D5D8-4A60-A852-A1BFB64243AB}" srcOrd="1" destOrd="0" parTransId="{FC5B9C24-835B-4436-B9EE-EDF21D4F08E5}" sibTransId="{154603FA-1CF5-44FE-8C68-98741BFFD9CC}"/>
    <dgm:cxn modelId="{362384F7-5A5F-479D-BF92-6A4AFA057CF4}" type="presOf" srcId="{83EECCDF-F401-4DEC-80FB-8871838ADAD3}" destId="{61F377D7-752B-4770-9A7C-1297701BF1F3}" srcOrd="0" destOrd="0" presId="urn:microsoft.com/office/officeart/2005/8/layout/vList2"/>
    <dgm:cxn modelId="{A45B778E-2027-423A-9840-5025E7E8FE74}" srcId="{83EECCDF-F401-4DEC-80FB-8871838ADAD3}" destId="{32E0FF86-5B87-4EE7-BD58-9D09D820E293}" srcOrd="0" destOrd="0" parTransId="{6A48003D-F7E9-4723-B0C9-B9E4425925CC}" sibTransId="{68AC2292-852E-4041-9D67-865D79450B08}"/>
    <dgm:cxn modelId="{0AEC0B0B-1BF1-4C8E-957F-236F021277C4}" type="presOf" srcId="{23E6642B-B544-4D1D-922A-6DEE60806BED}" destId="{8EEC4EC1-F834-49B9-BC18-634E9513FFA3}" srcOrd="0" destOrd="0" presId="urn:microsoft.com/office/officeart/2005/8/layout/vList2"/>
    <dgm:cxn modelId="{5CA14A57-1965-4425-980B-B016E676771D}" srcId="{23E6642B-B544-4D1D-922A-6DEE60806BED}" destId="{83EECCDF-F401-4DEC-80FB-8871838ADAD3}" srcOrd="0" destOrd="0" parTransId="{E092BACE-063D-4EB3-8163-C30728197F72}" sibTransId="{A3ECD5CF-6B60-4763-A1FE-775DD0320F40}"/>
    <dgm:cxn modelId="{DE256F47-E903-446A-A146-8476A8EC07D1}" type="presOf" srcId="{19931009-D5D8-4A60-A852-A1BFB64243AB}" destId="{A9D23F36-CAEE-41B4-B3BD-2C1DE05AC51E}" srcOrd="0" destOrd="0" presId="urn:microsoft.com/office/officeart/2005/8/layout/vList2"/>
    <dgm:cxn modelId="{ABEEDA68-681C-491B-9035-9A2A2CCE82C6}" type="presParOf" srcId="{8EEC4EC1-F834-49B9-BC18-634E9513FFA3}" destId="{61F377D7-752B-4770-9A7C-1297701BF1F3}" srcOrd="0" destOrd="0" presId="urn:microsoft.com/office/officeart/2005/8/layout/vList2"/>
    <dgm:cxn modelId="{AFB4A3A9-6B4E-4226-8003-0FED0E43CB3B}" type="presParOf" srcId="{8EEC4EC1-F834-49B9-BC18-634E9513FFA3}" destId="{FA75E487-26D5-4F24-A87F-E20E0269CCD7}" srcOrd="1" destOrd="0" presId="urn:microsoft.com/office/officeart/2005/8/layout/vList2"/>
    <dgm:cxn modelId="{AAF2C996-A5D6-4C98-AFCE-797AD47E20BA}" type="presParOf" srcId="{8EEC4EC1-F834-49B9-BC18-634E9513FFA3}" destId="{A9D23F36-CAEE-41B4-B3BD-2C1DE05AC51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D483454-ED22-4121-8F70-87922C60F6E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95C6CBC1-BD58-4B8F-8D6E-1DF9A2608647}">
      <dgm:prSet/>
      <dgm:spPr>
        <a:solidFill>
          <a:schemeClr val="accent2">
            <a:lumMod val="60000"/>
            <a:lumOff val="40000"/>
          </a:schemeClr>
        </a:solidFill>
      </dgm:spPr>
      <dgm:t>
        <a:bodyPr/>
        <a:lstStyle/>
        <a:p>
          <a:pPr rtl="0"/>
          <a:r>
            <a:rPr lang="es-CO" b="1" u="sng" dirty="0" smtClean="0"/>
            <a:t>RH, Diciembre 11, 1879 Par. 11. </a:t>
          </a:r>
          <a:r>
            <a:rPr lang="es-CO" dirty="0" smtClean="0">
              <a:solidFill>
                <a:schemeClr val="tx1"/>
              </a:solidFill>
            </a:rPr>
            <a:t>“Los padres deben cuidar a sus hijos, y enseñarles a cultivar una imaginación pura y a rehuir, como a un leproso, las historietas locas de amor que se presentan en los periódicos. </a:t>
          </a:r>
          <a:endParaRPr lang="es-CO" dirty="0">
            <a:solidFill>
              <a:schemeClr val="tx1"/>
            </a:solidFill>
          </a:endParaRPr>
        </a:p>
      </dgm:t>
    </dgm:pt>
    <dgm:pt modelId="{4B7332FF-4AF2-486F-8D13-71BC257A8838}" type="parTrans" cxnId="{BA7D67A3-B18C-4EE8-815E-0003339B63E3}">
      <dgm:prSet/>
      <dgm:spPr/>
      <dgm:t>
        <a:bodyPr/>
        <a:lstStyle/>
        <a:p>
          <a:endParaRPr lang="es-CO"/>
        </a:p>
      </dgm:t>
    </dgm:pt>
    <dgm:pt modelId="{7BE9CDA2-4181-4492-A2B7-15BAC8C214F8}" type="sibTrans" cxnId="{BA7D67A3-B18C-4EE8-815E-0003339B63E3}">
      <dgm:prSet/>
      <dgm:spPr/>
      <dgm:t>
        <a:bodyPr/>
        <a:lstStyle/>
        <a:p>
          <a:endParaRPr lang="es-CO"/>
        </a:p>
      </dgm:t>
    </dgm:pt>
    <dgm:pt modelId="{7DA523C9-6644-45C5-8B7A-8772265E51C1}">
      <dgm:prSet/>
      <dgm:spPr/>
      <dgm:t>
        <a:bodyPr/>
        <a:lstStyle/>
        <a:p>
          <a:pPr rtl="0"/>
          <a:r>
            <a:rPr lang="es-CO" dirty="0" smtClean="0"/>
            <a:t>Que las publicaciones sobre temas morales y religiosos puedan encontrarse en sus mesas y bibliotecas, para que vuestros hijos puedan cultivar un gusto por la lectura elevada.”</a:t>
          </a:r>
          <a:endParaRPr lang="es-CO" dirty="0"/>
        </a:p>
      </dgm:t>
    </dgm:pt>
    <dgm:pt modelId="{A68A84FA-3C03-4301-B766-B9F0917331D1}" type="parTrans" cxnId="{31AA98D6-7239-4848-9DEE-06816851F7E0}">
      <dgm:prSet/>
      <dgm:spPr/>
      <dgm:t>
        <a:bodyPr/>
        <a:lstStyle/>
        <a:p>
          <a:endParaRPr lang="es-CO"/>
        </a:p>
      </dgm:t>
    </dgm:pt>
    <dgm:pt modelId="{DB816CE0-5E82-4889-BD9F-C3EA7E698DE5}" type="sibTrans" cxnId="{31AA98D6-7239-4848-9DEE-06816851F7E0}">
      <dgm:prSet/>
      <dgm:spPr/>
      <dgm:t>
        <a:bodyPr/>
        <a:lstStyle/>
        <a:p>
          <a:endParaRPr lang="es-CO"/>
        </a:p>
      </dgm:t>
    </dgm:pt>
    <dgm:pt modelId="{5AEE135C-534B-4BD6-8E39-BC7CBFCFE407}">
      <dgm:prSet/>
      <dgm:spPr>
        <a:solidFill>
          <a:schemeClr val="accent2">
            <a:lumMod val="60000"/>
            <a:lumOff val="40000"/>
          </a:schemeClr>
        </a:solidFill>
      </dgm:spPr>
      <dgm:t>
        <a:bodyPr/>
        <a:lstStyle/>
        <a:p>
          <a:pPr rtl="0"/>
          <a:r>
            <a:rPr lang="es-CO" dirty="0" smtClean="0">
              <a:solidFill>
                <a:schemeClr val="tx1"/>
              </a:solidFill>
            </a:rPr>
            <a:t>Los siguientes párrafos son de la segunda carta de la hermana White de la cual se sacaron párrafos para la Navidad en el Hogar Cristiano:</a:t>
          </a:r>
          <a:endParaRPr lang="es-CO" dirty="0">
            <a:solidFill>
              <a:schemeClr val="tx1"/>
            </a:solidFill>
          </a:endParaRPr>
        </a:p>
      </dgm:t>
    </dgm:pt>
    <dgm:pt modelId="{D3D2E460-3F7E-4F6F-92F5-7814E6B5C15A}" type="parTrans" cxnId="{2E4071AC-402C-4287-B8A1-35442989A1D6}">
      <dgm:prSet/>
      <dgm:spPr/>
      <dgm:t>
        <a:bodyPr/>
        <a:lstStyle/>
        <a:p>
          <a:endParaRPr lang="es-CO"/>
        </a:p>
      </dgm:t>
    </dgm:pt>
    <dgm:pt modelId="{3705B3FC-59BE-4B3B-8B2F-CAFA9363B9B7}" type="sibTrans" cxnId="{2E4071AC-402C-4287-B8A1-35442989A1D6}">
      <dgm:prSet/>
      <dgm:spPr/>
      <dgm:t>
        <a:bodyPr/>
        <a:lstStyle/>
        <a:p>
          <a:endParaRPr lang="es-CO"/>
        </a:p>
      </dgm:t>
    </dgm:pt>
    <dgm:pt modelId="{FFA88A59-E7B2-4831-BCE9-892CC177C4AC}" type="pres">
      <dgm:prSet presAssocID="{CD483454-ED22-4121-8F70-87922C60F6E2}" presName="linear" presStyleCnt="0">
        <dgm:presLayoutVars>
          <dgm:animLvl val="lvl"/>
          <dgm:resizeHandles val="exact"/>
        </dgm:presLayoutVars>
      </dgm:prSet>
      <dgm:spPr/>
      <dgm:t>
        <a:bodyPr/>
        <a:lstStyle/>
        <a:p>
          <a:endParaRPr lang="es-CO"/>
        </a:p>
      </dgm:t>
    </dgm:pt>
    <dgm:pt modelId="{ED0DD8AE-1E6B-4F07-B853-ECCD0B17F429}" type="pres">
      <dgm:prSet presAssocID="{95C6CBC1-BD58-4B8F-8D6E-1DF9A2608647}" presName="parentText" presStyleLbl="node1" presStyleIdx="0" presStyleCnt="2">
        <dgm:presLayoutVars>
          <dgm:chMax val="0"/>
          <dgm:bulletEnabled val="1"/>
        </dgm:presLayoutVars>
      </dgm:prSet>
      <dgm:spPr/>
      <dgm:t>
        <a:bodyPr/>
        <a:lstStyle/>
        <a:p>
          <a:endParaRPr lang="es-CO"/>
        </a:p>
      </dgm:t>
    </dgm:pt>
    <dgm:pt modelId="{A74575B9-9E7B-4742-8379-B0EAFF370DB4}" type="pres">
      <dgm:prSet presAssocID="{95C6CBC1-BD58-4B8F-8D6E-1DF9A2608647}" presName="childText" presStyleLbl="revTx" presStyleIdx="0" presStyleCnt="1">
        <dgm:presLayoutVars>
          <dgm:bulletEnabled val="1"/>
        </dgm:presLayoutVars>
      </dgm:prSet>
      <dgm:spPr/>
      <dgm:t>
        <a:bodyPr/>
        <a:lstStyle/>
        <a:p>
          <a:endParaRPr lang="es-CO"/>
        </a:p>
      </dgm:t>
    </dgm:pt>
    <dgm:pt modelId="{F3B39650-F78E-4EA6-880B-7E2F79548A5B}" type="pres">
      <dgm:prSet presAssocID="{5AEE135C-534B-4BD6-8E39-BC7CBFCFE407}" presName="parentText" presStyleLbl="node1" presStyleIdx="1" presStyleCnt="2">
        <dgm:presLayoutVars>
          <dgm:chMax val="0"/>
          <dgm:bulletEnabled val="1"/>
        </dgm:presLayoutVars>
      </dgm:prSet>
      <dgm:spPr/>
      <dgm:t>
        <a:bodyPr/>
        <a:lstStyle/>
        <a:p>
          <a:endParaRPr lang="es-CO"/>
        </a:p>
      </dgm:t>
    </dgm:pt>
  </dgm:ptLst>
  <dgm:cxnLst>
    <dgm:cxn modelId="{31AA98D6-7239-4848-9DEE-06816851F7E0}" srcId="{95C6CBC1-BD58-4B8F-8D6E-1DF9A2608647}" destId="{7DA523C9-6644-45C5-8B7A-8772265E51C1}" srcOrd="0" destOrd="0" parTransId="{A68A84FA-3C03-4301-B766-B9F0917331D1}" sibTransId="{DB816CE0-5E82-4889-BD9F-C3EA7E698DE5}"/>
    <dgm:cxn modelId="{DC5EA0E2-3BBD-417D-B7F5-960785AFCD02}" type="presOf" srcId="{5AEE135C-534B-4BD6-8E39-BC7CBFCFE407}" destId="{F3B39650-F78E-4EA6-880B-7E2F79548A5B}" srcOrd="0" destOrd="0" presId="urn:microsoft.com/office/officeart/2005/8/layout/vList2"/>
    <dgm:cxn modelId="{B99F1BDE-341A-42A6-8E09-3B1933C9BC8E}" type="presOf" srcId="{95C6CBC1-BD58-4B8F-8D6E-1DF9A2608647}" destId="{ED0DD8AE-1E6B-4F07-B853-ECCD0B17F429}" srcOrd="0" destOrd="0" presId="urn:microsoft.com/office/officeart/2005/8/layout/vList2"/>
    <dgm:cxn modelId="{2E4071AC-402C-4287-B8A1-35442989A1D6}" srcId="{CD483454-ED22-4121-8F70-87922C60F6E2}" destId="{5AEE135C-534B-4BD6-8E39-BC7CBFCFE407}" srcOrd="1" destOrd="0" parTransId="{D3D2E460-3F7E-4F6F-92F5-7814E6B5C15A}" sibTransId="{3705B3FC-59BE-4B3B-8B2F-CAFA9363B9B7}"/>
    <dgm:cxn modelId="{35E487CD-276B-40FC-B02C-92173F20EFE4}" type="presOf" srcId="{CD483454-ED22-4121-8F70-87922C60F6E2}" destId="{FFA88A59-E7B2-4831-BCE9-892CC177C4AC}" srcOrd="0" destOrd="0" presId="urn:microsoft.com/office/officeart/2005/8/layout/vList2"/>
    <dgm:cxn modelId="{BA7D67A3-B18C-4EE8-815E-0003339B63E3}" srcId="{CD483454-ED22-4121-8F70-87922C60F6E2}" destId="{95C6CBC1-BD58-4B8F-8D6E-1DF9A2608647}" srcOrd="0" destOrd="0" parTransId="{4B7332FF-4AF2-486F-8D13-71BC257A8838}" sibTransId="{7BE9CDA2-4181-4492-A2B7-15BAC8C214F8}"/>
    <dgm:cxn modelId="{723C6970-BB03-4171-B573-607E23D30023}" type="presOf" srcId="{7DA523C9-6644-45C5-8B7A-8772265E51C1}" destId="{A74575B9-9E7B-4742-8379-B0EAFF370DB4}" srcOrd="0" destOrd="0" presId="urn:microsoft.com/office/officeart/2005/8/layout/vList2"/>
    <dgm:cxn modelId="{A3AF25DA-00D1-4CA3-AC7E-444EE61CDFF9}" type="presParOf" srcId="{FFA88A59-E7B2-4831-BCE9-892CC177C4AC}" destId="{ED0DD8AE-1E6B-4F07-B853-ECCD0B17F429}" srcOrd="0" destOrd="0" presId="urn:microsoft.com/office/officeart/2005/8/layout/vList2"/>
    <dgm:cxn modelId="{461E28B9-88FF-4C2C-A857-2ED94E1E95A0}" type="presParOf" srcId="{FFA88A59-E7B2-4831-BCE9-892CC177C4AC}" destId="{A74575B9-9E7B-4742-8379-B0EAFF370DB4}" srcOrd="1" destOrd="0" presId="urn:microsoft.com/office/officeart/2005/8/layout/vList2"/>
    <dgm:cxn modelId="{321DF06A-D347-400A-B64F-C78C8663570D}" type="presParOf" srcId="{FFA88A59-E7B2-4831-BCE9-892CC177C4AC}" destId="{F3B39650-F78E-4EA6-880B-7E2F79548A5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19E65BC-3DFB-407A-A42C-4AC77D2EB9C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473BC416-F6DD-45E1-8D52-46959716A441}">
      <dgm:prSet custT="1"/>
      <dgm:spPr>
        <a:solidFill>
          <a:schemeClr val="accent2">
            <a:lumMod val="60000"/>
            <a:lumOff val="40000"/>
          </a:schemeClr>
        </a:solidFill>
      </dgm:spPr>
      <dgm:t>
        <a:bodyPr/>
        <a:lstStyle/>
        <a:p>
          <a:pPr rtl="0"/>
          <a:r>
            <a:rPr lang="es-CO" sz="2400" b="1" u="sng" dirty="0" smtClean="0"/>
            <a:t>RH, Diciembre 9, 1884 Par. 10. </a:t>
          </a:r>
          <a:r>
            <a:rPr lang="es-CO" sz="2400" dirty="0" smtClean="0"/>
            <a:t> </a:t>
          </a:r>
          <a:r>
            <a:rPr lang="es-CO" sz="2400" dirty="0" smtClean="0">
              <a:solidFill>
                <a:schemeClr val="tx1"/>
              </a:solidFill>
            </a:rPr>
            <a:t>“El hombre ha abandonado a Dios en casi todo, y ha volcado la atención sobre sí mismo. Ha abandonado los manantiales puros de aguas vivas que fluyen desde el trono de Dios, y ha cavado para sí cisternas rotas, que no pueden retener agua. </a:t>
          </a:r>
          <a:endParaRPr lang="es-CO" sz="2400" dirty="0">
            <a:solidFill>
              <a:schemeClr val="tx1"/>
            </a:solidFill>
          </a:endParaRPr>
        </a:p>
      </dgm:t>
    </dgm:pt>
    <dgm:pt modelId="{87AB7C9B-2945-4440-921A-F579E5FBD672}" type="parTrans" cxnId="{559DFE5C-F9EF-40E7-981E-7A6130BB741F}">
      <dgm:prSet/>
      <dgm:spPr/>
      <dgm:t>
        <a:bodyPr/>
        <a:lstStyle/>
        <a:p>
          <a:endParaRPr lang="es-CO"/>
        </a:p>
      </dgm:t>
    </dgm:pt>
    <dgm:pt modelId="{355852EF-BB53-4012-93DD-1E2FE024FD2A}" type="sibTrans" cxnId="{559DFE5C-F9EF-40E7-981E-7A6130BB741F}">
      <dgm:prSet/>
      <dgm:spPr/>
      <dgm:t>
        <a:bodyPr/>
        <a:lstStyle/>
        <a:p>
          <a:endParaRPr lang="es-CO"/>
        </a:p>
      </dgm:t>
    </dgm:pt>
    <dgm:pt modelId="{37A3D245-7E96-4662-A08E-CE3D0710F3DC}">
      <dgm:prSet/>
      <dgm:spPr>
        <a:solidFill>
          <a:schemeClr val="accent2">
            <a:lumMod val="60000"/>
            <a:lumOff val="40000"/>
          </a:schemeClr>
        </a:solidFill>
      </dgm:spPr>
      <dgm:t>
        <a:bodyPr/>
        <a:lstStyle/>
        <a:p>
          <a:pPr rtl="0"/>
          <a:r>
            <a:rPr lang="es-CO" b="1" dirty="0" smtClean="0">
              <a:solidFill>
                <a:schemeClr val="tx1"/>
              </a:solidFill>
            </a:rPr>
            <a:t>Dios dio al hombre una libertad condicional para que éste pueda ser hecho apto para el cielo. El debía mirar hacia arriba a Dios, quien debía ser la adoración del alma; pero el talento, las habilidades, y los poderes inventivos son todos ejercitados para hacer del yo el objeto supremo de la atención. El hombre ha retirado su mirada de la Deidad, y ha fijado sus ojos en lo finito, lo terrenal, lo corruptible.”</a:t>
          </a:r>
          <a:endParaRPr lang="es-CO" b="1" dirty="0">
            <a:solidFill>
              <a:schemeClr val="tx1"/>
            </a:solidFill>
          </a:endParaRPr>
        </a:p>
      </dgm:t>
    </dgm:pt>
    <dgm:pt modelId="{E6F45A33-5408-44F9-A23D-D732B3206C50}" type="parTrans" cxnId="{6302BDF2-0CF0-466F-A8CB-13D67F854E64}">
      <dgm:prSet/>
      <dgm:spPr/>
      <dgm:t>
        <a:bodyPr/>
        <a:lstStyle/>
        <a:p>
          <a:endParaRPr lang="es-CO"/>
        </a:p>
      </dgm:t>
    </dgm:pt>
    <dgm:pt modelId="{6059F7F2-2B12-4965-97AA-DEEF95043382}" type="sibTrans" cxnId="{6302BDF2-0CF0-466F-A8CB-13D67F854E64}">
      <dgm:prSet/>
      <dgm:spPr/>
      <dgm:t>
        <a:bodyPr/>
        <a:lstStyle/>
        <a:p>
          <a:endParaRPr lang="es-CO"/>
        </a:p>
      </dgm:t>
    </dgm:pt>
    <dgm:pt modelId="{CF17A63E-7EE4-468B-A6D2-3DC269DF6AC4}" type="pres">
      <dgm:prSet presAssocID="{319E65BC-3DFB-407A-A42C-4AC77D2EB9C7}" presName="linear" presStyleCnt="0">
        <dgm:presLayoutVars>
          <dgm:animLvl val="lvl"/>
          <dgm:resizeHandles val="exact"/>
        </dgm:presLayoutVars>
      </dgm:prSet>
      <dgm:spPr/>
      <dgm:t>
        <a:bodyPr/>
        <a:lstStyle/>
        <a:p>
          <a:endParaRPr lang="es-CO"/>
        </a:p>
      </dgm:t>
    </dgm:pt>
    <dgm:pt modelId="{2B341A6D-CBB7-42B8-B1ED-E7D9A784450B}" type="pres">
      <dgm:prSet presAssocID="{473BC416-F6DD-45E1-8D52-46959716A441}" presName="parentText" presStyleLbl="node1" presStyleIdx="0" presStyleCnt="2">
        <dgm:presLayoutVars>
          <dgm:chMax val="0"/>
          <dgm:bulletEnabled val="1"/>
        </dgm:presLayoutVars>
      </dgm:prSet>
      <dgm:spPr/>
      <dgm:t>
        <a:bodyPr/>
        <a:lstStyle/>
        <a:p>
          <a:endParaRPr lang="es-CO"/>
        </a:p>
      </dgm:t>
    </dgm:pt>
    <dgm:pt modelId="{D2A88C55-89BE-413D-88C5-6B04ECDEF2FA}" type="pres">
      <dgm:prSet presAssocID="{355852EF-BB53-4012-93DD-1E2FE024FD2A}" presName="spacer" presStyleCnt="0"/>
      <dgm:spPr/>
    </dgm:pt>
    <dgm:pt modelId="{2A52536D-622D-436F-8FA1-8D7A02E7B171}" type="pres">
      <dgm:prSet presAssocID="{37A3D245-7E96-4662-A08E-CE3D0710F3DC}" presName="parentText" presStyleLbl="node1" presStyleIdx="1" presStyleCnt="2">
        <dgm:presLayoutVars>
          <dgm:chMax val="0"/>
          <dgm:bulletEnabled val="1"/>
        </dgm:presLayoutVars>
      </dgm:prSet>
      <dgm:spPr/>
      <dgm:t>
        <a:bodyPr/>
        <a:lstStyle/>
        <a:p>
          <a:endParaRPr lang="es-CO"/>
        </a:p>
      </dgm:t>
    </dgm:pt>
  </dgm:ptLst>
  <dgm:cxnLst>
    <dgm:cxn modelId="{935B87BC-27CA-4D16-AC23-798D40084414}" type="presOf" srcId="{319E65BC-3DFB-407A-A42C-4AC77D2EB9C7}" destId="{CF17A63E-7EE4-468B-A6D2-3DC269DF6AC4}" srcOrd="0" destOrd="0" presId="urn:microsoft.com/office/officeart/2005/8/layout/vList2"/>
    <dgm:cxn modelId="{559DFE5C-F9EF-40E7-981E-7A6130BB741F}" srcId="{319E65BC-3DFB-407A-A42C-4AC77D2EB9C7}" destId="{473BC416-F6DD-45E1-8D52-46959716A441}" srcOrd="0" destOrd="0" parTransId="{87AB7C9B-2945-4440-921A-F579E5FBD672}" sibTransId="{355852EF-BB53-4012-93DD-1E2FE024FD2A}"/>
    <dgm:cxn modelId="{55F69AA7-CE1B-4A8E-B4CB-A9143D8ABAFB}" type="presOf" srcId="{37A3D245-7E96-4662-A08E-CE3D0710F3DC}" destId="{2A52536D-622D-436F-8FA1-8D7A02E7B171}" srcOrd="0" destOrd="0" presId="urn:microsoft.com/office/officeart/2005/8/layout/vList2"/>
    <dgm:cxn modelId="{41161988-2942-44A5-A7E6-437EF2AAC747}" type="presOf" srcId="{473BC416-F6DD-45E1-8D52-46959716A441}" destId="{2B341A6D-CBB7-42B8-B1ED-E7D9A784450B}" srcOrd="0" destOrd="0" presId="urn:microsoft.com/office/officeart/2005/8/layout/vList2"/>
    <dgm:cxn modelId="{6302BDF2-0CF0-466F-A8CB-13D67F854E64}" srcId="{319E65BC-3DFB-407A-A42C-4AC77D2EB9C7}" destId="{37A3D245-7E96-4662-A08E-CE3D0710F3DC}" srcOrd="1" destOrd="0" parTransId="{E6F45A33-5408-44F9-A23D-D732B3206C50}" sibTransId="{6059F7F2-2B12-4965-97AA-DEEF95043382}"/>
    <dgm:cxn modelId="{F65D8DF4-C3B8-4CA4-9B9F-4398C967620F}" type="presParOf" srcId="{CF17A63E-7EE4-468B-A6D2-3DC269DF6AC4}" destId="{2B341A6D-CBB7-42B8-B1ED-E7D9A784450B}" srcOrd="0" destOrd="0" presId="urn:microsoft.com/office/officeart/2005/8/layout/vList2"/>
    <dgm:cxn modelId="{13F52E4A-3685-4BD9-BD30-AE6B326512E9}" type="presParOf" srcId="{CF17A63E-7EE4-468B-A6D2-3DC269DF6AC4}" destId="{D2A88C55-89BE-413D-88C5-6B04ECDEF2FA}" srcOrd="1" destOrd="0" presId="urn:microsoft.com/office/officeart/2005/8/layout/vList2"/>
    <dgm:cxn modelId="{937AB352-2559-4190-A8AF-C28504D5174C}" type="presParOf" srcId="{CF17A63E-7EE4-468B-A6D2-3DC269DF6AC4}" destId="{2A52536D-622D-436F-8FA1-8D7A02E7B17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AEC6C99-AB89-455F-98D5-0FACA6FD44F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A678C8BF-609F-4787-9E6E-F7C2C9B7D235}">
      <dgm:prSet custT="1"/>
      <dgm:spPr>
        <a:solidFill>
          <a:schemeClr val="accent2">
            <a:lumMod val="60000"/>
            <a:lumOff val="40000"/>
          </a:schemeClr>
        </a:solidFill>
      </dgm:spPr>
      <dgm:t>
        <a:bodyPr/>
        <a:lstStyle/>
        <a:p>
          <a:pPr rtl="0"/>
          <a:r>
            <a:rPr lang="es-CO" sz="2200" b="1" u="sng" dirty="0" smtClean="0"/>
            <a:t>RH, Diciembre 9, 1884 Par. 11</a:t>
          </a:r>
          <a:r>
            <a:rPr lang="es-CO" sz="2200" b="1" u="none" dirty="0" smtClean="0"/>
            <a:t>. </a:t>
          </a:r>
          <a:r>
            <a:rPr lang="es-CO" sz="2400" b="1" dirty="0" smtClean="0">
              <a:solidFill>
                <a:schemeClr val="tx1"/>
              </a:solidFill>
            </a:rPr>
            <a:t>“Satanás está en este trabajo de sacar a Dios de la mente e interponer el mundo y el yo para que el ojo no se fije únicamente en la gloria de Dios. Satanás seduce y atrapa la mente. Su sabiduría infernal se ejerce continuamente en amoldar y modelar el material con el que tiene que lidiar, en hacer de Dios el menor y último objeto de devoción.”</a:t>
          </a:r>
          <a:endParaRPr lang="es-CO" sz="2400" b="1" dirty="0">
            <a:solidFill>
              <a:schemeClr val="tx1"/>
            </a:solidFill>
          </a:endParaRPr>
        </a:p>
      </dgm:t>
    </dgm:pt>
    <dgm:pt modelId="{DE5602DB-2860-4BFB-AAC6-4029814B909F}" type="parTrans" cxnId="{2E129AA7-6800-4AD2-A12B-5357EDAE16C6}">
      <dgm:prSet/>
      <dgm:spPr/>
      <dgm:t>
        <a:bodyPr/>
        <a:lstStyle/>
        <a:p>
          <a:endParaRPr lang="es-CO"/>
        </a:p>
      </dgm:t>
    </dgm:pt>
    <dgm:pt modelId="{DA613805-8F77-424A-8A44-FABEF71B6775}" type="sibTrans" cxnId="{2E129AA7-6800-4AD2-A12B-5357EDAE16C6}">
      <dgm:prSet/>
      <dgm:spPr/>
      <dgm:t>
        <a:bodyPr/>
        <a:lstStyle/>
        <a:p>
          <a:endParaRPr lang="es-CO"/>
        </a:p>
      </dgm:t>
    </dgm:pt>
    <dgm:pt modelId="{29E6782D-D5B8-408B-B0B2-FF342B586E41}">
      <dgm:prSet/>
      <dgm:spPr>
        <a:solidFill>
          <a:schemeClr val="accent2">
            <a:lumMod val="60000"/>
            <a:lumOff val="40000"/>
          </a:schemeClr>
        </a:solidFill>
      </dgm:spPr>
      <dgm:t>
        <a:bodyPr/>
        <a:lstStyle/>
        <a:p>
          <a:pPr rtl="0"/>
          <a:r>
            <a:rPr lang="es-CO" b="1" u="sng" dirty="0" smtClean="0"/>
            <a:t>RH, Diciembre 9, 1884 Par. 12</a:t>
          </a:r>
          <a:r>
            <a:rPr lang="es-CO" dirty="0" smtClean="0"/>
            <a:t>. </a:t>
          </a:r>
          <a:r>
            <a:rPr lang="es-CO" b="1" dirty="0" smtClean="0">
              <a:solidFill>
                <a:schemeClr val="tx1"/>
              </a:solidFill>
            </a:rPr>
            <a:t>“Las diversas diversiones de la sociedad han sido la ruina de miles que, de no ser por estos dispositivos de Satanás, podrían ser siervos del Dios vivo. Hay restos de caracteres vistos en todas partes que han sido destruidos por el dorado placer de moda; y aún esa misma obra sigue adelante. Miles más irán a la ruina sin abrir sus ojos para ver y sentir el hecho de que, a pesar de que son profesos cristianos, son más amantes de los deleites que de Dios.”</a:t>
          </a:r>
          <a:endParaRPr lang="es-CO" b="1" dirty="0">
            <a:solidFill>
              <a:schemeClr val="tx1"/>
            </a:solidFill>
          </a:endParaRPr>
        </a:p>
      </dgm:t>
    </dgm:pt>
    <dgm:pt modelId="{BE2959BF-6204-4FC9-9498-9FB01CBA200C}" type="parTrans" cxnId="{7C3EFCFB-54F2-4CF7-A2AA-7B5246721139}">
      <dgm:prSet/>
      <dgm:spPr/>
      <dgm:t>
        <a:bodyPr/>
        <a:lstStyle/>
        <a:p>
          <a:endParaRPr lang="es-CO"/>
        </a:p>
      </dgm:t>
    </dgm:pt>
    <dgm:pt modelId="{0B35B853-245E-4149-B3D7-F94198434BBD}" type="sibTrans" cxnId="{7C3EFCFB-54F2-4CF7-A2AA-7B5246721139}">
      <dgm:prSet/>
      <dgm:spPr/>
      <dgm:t>
        <a:bodyPr/>
        <a:lstStyle/>
        <a:p>
          <a:endParaRPr lang="es-CO"/>
        </a:p>
      </dgm:t>
    </dgm:pt>
    <dgm:pt modelId="{D6AC66BA-7443-445B-8C09-BB0549322B3E}" type="pres">
      <dgm:prSet presAssocID="{2AEC6C99-AB89-455F-98D5-0FACA6FD44F8}" presName="linear" presStyleCnt="0">
        <dgm:presLayoutVars>
          <dgm:animLvl val="lvl"/>
          <dgm:resizeHandles val="exact"/>
        </dgm:presLayoutVars>
      </dgm:prSet>
      <dgm:spPr/>
      <dgm:t>
        <a:bodyPr/>
        <a:lstStyle/>
        <a:p>
          <a:endParaRPr lang="es-CO"/>
        </a:p>
      </dgm:t>
    </dgm:pt>
    <dgm:pt modelId="{62890EC1-EB6D-45C1-AC0A-63F2F0A12918}" type="pres">
      <dgm:prSet presAssocID="{A678C8BF-609F-4787-9E6E-F7C2C9B7D235}" presName="parentText" presStyleLbl="node1" presStyleIdx="0" presStyleCnt="2">
        <dgm:presLayoutVars>
          <dgm:chMax val="0"/>
          <dgm:bulletEnabled val="1"/>
        </dgm:presLayoutVars>
      </dgm:prSet>
      <dgm:spPr/>
      <dgm:t>
        <a:bodyPr/>
        <a:lstStyle/>
        <a:p>
          <a:endParaRPr lang="es-CO"/>
        </a:p>
      </dgm:t>
    </dgm:pt>
    <dgm:pt modelId="{C433266B-6D4D-469E-BC45-F5F2CA91FA1F}" type="pres">
      <dgm:prSet presAssocID="{DA613805-8F77-424A-8A44-FABEF71B6775}" presName="spacer" presStyleCnt="0"/>
      <dgm:spPr/>
    </dgm:pt>
    <dgm:pt modelId="{7CC57C97-F598-4BAF-A15A-9DCA262E2B48}" type="pres">
      <dgm:prSet presAssocID="{29E6782D-D5B8-408B-B0B2-FF342B586E41}" presName="parentText" presStyleLbl="node1" presStyleIdx="1" presStyleCnt="2">
        <dgm:presLayoutVars>
          <dgm:chMax val="0"/>
          <dgm:bulletEnabled val="1"/>
        </dgm:presLayoutVars>
      </dgm:prSet>
      <dgm:spPr/>
      <dgm:t>
        <a:bodyPr/>
        <a:lstStyle/>
        <a:p>
          <a:endParaRPr lang="es-CO"/>
        </a:p>
      </dgm:t>
    </dgm:pt>
  </dgm:ptLst>
  <dgm:cxnLst>
    <dgm:cxn modelId="{A54F0228-8251-4A7F-B029-20FFE58FCF7A}" type="presOf" srcId="{A678C8BF-609F-4787-9E6E-F7C2C9B7D235}" destId="{62890EC1-EB6D-45C1-AC0A-63F2F0A12918}" srcOrd="0" destOrd="0" presId="urn:microsoft.com/office/officeart/2005/8/layout/vList2"/>
    <dgm:cxn modelId="{3B7B60CF-0CE9-425F-BC04-FC15ABFE5B90}" type="presOf" srcId="{29E6782D-D5B8-408B-B0B2-FF342B586E41}" destId="{7CC57C97-F598-4BAF-A15A-9DCA262E2B48}" srcOrd="0" destOrd="0" presId="urn:microsoft.com/office/officeart/2005/8/layout/vList2"/>
    <dgm:cxn modelId="{7C3EFCFB-54F2-4CF7-A2AA-7B5246721139}" srcId="{2AEC6C99-AB89-455F-98D5-0FACA6FD44F8}" destId="{29E6782D-D5B8-408B-B0B2-FF342B586E41}" srcOrd="1" destOrd="0" parTransId="{BE2959BF-6204-4FC9-9498-9FB01CBA200C}" sibTransId="{0B35B853-245E-4149-B3D7-F94198434BBD}"/>
    <dgm:cxn modelId="{664DD944-A5D7-4F2E-9500-5788A70FDC98}" type="presOf" srcId="{2AEC6C99-AB89-455F-98D5-0FACA6FD44F8}" destId="{D6AC66BA-7443-445B-8C09-BB0549322B3E}" srcOrd="0" destOrd="0" presId="urn:microsoft.com/office/officeart/2005/8/layout/vList2"/>
    <dgm:cxn modelId="{2E129AA7-6800-4AD2-A12B-5357EDAE16C6}" srcId="{2AEC6C99-AB89-455F-98D5-0FACA6FD44F8}" destId="{A678C8BF-609F-4787-9E6E-F7C2C9B7D235}" srcOrd="0" destOrd="0" parTransId="{DE5602DB-2860-4BFB-AAC6-4029814B909F}" sibTransId="{DA613805-8F77-424A-8A44-FABEF71B6775}"/>
    <dgm:cxn modelId="{8BB0900D-592E-44E7-9197-F19AD8519526}" type="presParOf" srcId="{D6AC66BA-7443-445B-8C09-BB0549322B3E}" destId="{62890EC1-EB6D-45C1-AC0A-63F2F0A12918}" srcOrd="0" destOrd="0" presId="urn:microsoft.com/office/officeart/2005/8/layout/vList2"/>
    <dgm:cxn modelId="{043F1642-A66D-4C14-8C97-2C43CF543D74}" type="presParOf" srcId="{D6AC66BA-7443-445B-8C09-BB0549322B3E}" destId="{C433266B-6D4D-469E-BC45-F5F2CA91FA1F}" srcOrd="1" destOrd="0" presId="urn:microsoft.com/office/officeart/2005/8/layout/vList2"/>
    <dgm:cxn modelId="{1065D362-48CE-4F41-B16B-128FA48159F5}" type="presParOf" srcId="{D6AC66BA-7443-445B-8C09-BB0549322B3E}" destId="{7CC57C97-F598-4BAF-A15A-9DCA262E2B4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51E6CCC-763A-40A6-8EE0-3123919573B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C495ACF8-9809-45E8-8C2F-C9669707E8AE}">
      <dgm:prSet/>
      <dgm:spPr>
        <a:solidFill>
          <a:schemeClr val="accent4">
            <a:lumMod val="40000"/>
            <a:lumOff val="60000"/>
          </a:schemeClr>
        </a:solidFill>
      </dgm:spPr>
      <dgm:t>
        <a:bodyPr/>
        <a:lstStyle/>
        <a:p>
          <a:pPr rtl="0"/>
          <a:r>
            <a:rPr lang="es-CO" b="1" u="sng" dirty="0" smtClean="0">
              <a:solidFill>
                <a:srgbClr val="FF0000"/>
              </a:solidFill>
            </a:rPr>
            <a:t>2MCP pg. 233.4 </a:t>
          </a:r>
          <a:r>
            <a:rPr lang="es-CO" b="1" u="none" dirty="0" smtClean="0">
              <a:solidFill>
                <a:srgbClr val="FF0000"/>
              </a:solidFill>
            </a:rPr>
            <a:t>. </a:t>
          </a:r>
          <a:r>
            <a:rPr lang="es-CO" dirty="0" smtClean="0">
              <a:solidFill>
                <a:schemeClr val="tx1"/>
              </a:solidFill>
            </a:rPr>
            <a:t>“Eviten la lectura y la contemplación de cosas que sugieran pensamientos impuros. Cultiven las facultades morales e intelectuales. No se permitan que esas facultades se debiliten y se perviertan por el exceso de lectura incluso de libros de historias. Sé de mentes poderosas que se han desequilibrado, o se han paralizado, por la intemperancia en la lectura.”</a:t>
          </a:r>
          <a:endParaRPr lang="es-CO" dirty="0">
            <a:solidFill>
              <a:schemeClr val="tx1"/>
            </a:solidFill>
          </a:endParaRPr>
        </a:p>
      </dgm:t>
    </dgm:pt>
    <dgm:pt modelId="{8CE5A1CE-4691-48D1-A666-A5F6EDAF1415}" type="parTrans" cxnId="{8AD152DE-5D98-4CC0-814D-5B3DBB1DA870}">
      <dgm:prSet/>
      <dgm:spPr/>
      <dgm:t>
        <a:bodyPr/>
        <a:lstStyle/>
        <a:p>
          <a:endParaRPr lang="es-CO"/>
        </a:p>
      </dgm:t>
    </dgm:pt>
    <dgm:pt modelId="{7F1216DE-DE28-4B41-84EA-3097C984FCB8}" type="sibTrans" cxnId="{8AD152DE-5D98-4CC0-814D-5B3DBB1DA870}">
      <dgm:prSet/>
      <dgm:spPr/>
      <dgm:t>
        <a:bodyPr/>
        <a:lstStyle/>
        <a:p>
          <a:endParaRPr lang="es-CO"/>
        </a:p>
      </dgm:t>
    </dgm:pt>
    <dgm:pt modelId="{D099A66E-51E3-4197-BDBC-7D90534C6EA2}">
      <dgm:prSet/>
      <dgm:spPr>
        <a:solidFill>
          <a:schemeClr val="accent4">
            <a:lumMod val="40000"/>
            <a:lumOff val="60000"/>
          </a:schemeClr>
        </a:solidFill>
      </dgm:spPr>
      <dgm:t>
        <a:bodyPr/>
        <a:lstStyle/>
        <a:p>
          <a:pPr rtl="0"/>
          <a:r>
            <a:rPr lang="es-CO" b="1" u="sng" dirty="0" smtClean="0">
              <a:solidFill>
                <a:srgbClr val="FF0000"/>
              </a:solidFill>
            </a:rPr>
            <a:t>EC (Edificación del Carácter) pg. 388.2</a:t>
          </a:r>
          <a:r>
            <a:rPr lang="es-CO" b="1" u="none" dirty="0" smtClean="0">
              <a:solidFill>
                <a:srgbClr val="FF0000"/>
              </a:solidFill>
            </a:rPr>
            <a:t>. </a:t>
          </a:r>
          <a:r>
            <a:rPr lang="es-CO" dirty="0" smtClean="0">
              <a:solidFill>
                <a:schemeClr val="tx1"/>
              </a:solidFill>
            </a:rPr>
            <a:t>“Las inteligencias humanas quedan con facilidad fascinadas por los engaños de Satanás, y estas obras (libros) producen desagrado por el estudio de la Palabra de Dios, la cual, si se la recibe y aprecia, asegura la vida eterna.</a:t>
          </a:r>
          <a:endParaRPr lang="es-CO" dirty="0">
            <a:solidFill>
              <a:schemeClr val="tx1"/>
            </a:solidFill>
          </a:endParaRPr>
        </a:p>
      </dgm:t>
    </dgm:pt>
    <dgm:pt modelId="{7EB032C1-A1CA-4274-B0A7-E92226CA0790}" type="parTrans" cxnId="{D493A15F-B3A3-4522-9A88-39896447B502}">
      <dgm:prSet/>
      <dgm:spPr/>
      <dgm:t>
        <a:bodyPr/>
        <a:lstStyle/>
        <a:p>
          <a:endParaRPr lang="es-CO"/>
        </a:p>
      </dgm:t>
    </dgm:pt>
    <dgm:pt modelId="{E79EF331-0262-429B-89C8-F66D40D13E5C}" type="sibTrans" cxnId="{D493A15F-B3A3-4522-9A88-39896447B502}">
      <dgm:prSet/>
      <dgm:spPr/>
      <dgm:t>
        <a:bodyPr/>
        <a:lstStyle/>
        <a:p>
          <a:endParaRPr lang="es-CO"/>
        </a:p>
      </dgm:t>
    </dgm:pt>
    <dgm:pt modelId="{304AC28F-5B74-4120-941C-4D1C6EC648FE}" type="pres">
      <dgm:prSet presAssocID="{351E6CCC-763A-40A6-8EE0-3123919573BE}" presName="linear" presStyleCnt="0">
        <dgm:presLayoutVars>
          <dgm:animLvl val="lvl"/>
          <dgm:resizeHandles val="exact"/>
        </dgm:presLayoutVars>
      </dgm:prSet>
      <dgm:spPr/>
      <dgm:t>
        <a:bodyPr/>
        <a:lstStyle/>
        <a:p>
          <a:endParaRPr lang="es-CO"/>
        </a:p>
      </dgm:t>
    </dgm:pt>
    <dgm:pt modelId="{7D4A638E-4BDF-4450-8ECD-1FDD91A9C8EF}" type="pres">
      <dgm:prSet presAssocID="{C495ACF8-9809-45E8-8C2F-C9669707E8AE}" presName="parentText" presStyleLbl="node1" presStyleIdx="0" presStyleCnt="2">
        <dgm:presLayoutVars>
          <dgm:chMax val="0"/>
          <dgm:bulletEnabled val="1"/>
        </dgm:presLayoutVars>
      </dgm:prSet>
      <dgm:spPr/>
      <dgm:t>
        <a:bodyPr/>
        <a:lstStyle/>
        <a:p>
          <a:endParaRPr lang="es-CO"/>
        </a:p>
      </dgm:t>
    </dgm:pt>
    <dgm:pt modelId="{FB0EB71C-896C-41B2-80DA-F62651E7C501}" type="pres">
      <dgm:prSet presAssocID="{7F1216DE-DE28-4B41-84EA-3097C984FCB8}" presName="spacer" presStyleCnt="0"/>
      <dgm:spPr/>
    </dgm:pt>
    <dgm:pt modelId="{AB7086B6-B080-4DA7-B7C5-43621853D420}" type="pres">
      <dgm:prSet presAssocID="{D099A66E-51E3-4197-BDBC-7D90534C6EA2}" presName="parentText" presStyleLbl="node1" presStyleIdx="1" presStyleCnt="2">
        <dgm:presLayoutVars>
          <dgm:chMax val="0"/>
          <dgm:bulletEnabled val="1"/>
        </dgm:presLayoutVars>
      </dgm:prSet>
      <dgm:spPr/>
      <dgm:t>
        <a:bodyPr/>
        <a:lstStyle/>
        <a:p>
          <a:endParaRPr lang="es-CO"/>
        </a:p>
      </dgm:t>
    </dgm:pt>
  </dgm:ptLst>
  <dgm:cxnLst>
    <dgm:cxn modelId="{8AD152DE-5D98-4CC0-814D-5B3DBB1DA870}" srcId="{351E6CCC-763A-40A6-8EE0-3123919573BE}" destId="{C495ACF8-9809-45E8-8C2F-C9669707E8AE}" srcOrd="0" destOrd="0" parTransId="{8CE5A1CE-4691-48D1-A666-A5F6EDAF1415}" sibTransId="{7F1216DE-DE28-4B41-84EA-3097C984FCB8}"/>
    <dgm:cxn modelId="{2740F3D0-D219-4FC5-BCF8-2A6C9BC9C30D}" type="presOf" srcId="{351E6CCC-763A-40A6-8EE0-3123919573BE}" destId="{304AC28F-5B74-4120-941C-4D1C6EC648FE}" srcOrd="0" destOrd="0" presId="urn:microsoft.com/office/officeart/2005/8/layout/vList2"/>
    <dgm:cxn modelId="{D493A15F-B3A3-4522-9A88-39896447B502}" srcId="{351E6CCC-763A-40A6-8EE0-3123919573BE}" destId="{D099A66E-51E3-4197-BDBC-7D90534C6EA2}" srcOrd="1" destOrd="0" parTransId="{7EB032C1-A1CA-4274-B0A7-E92226CA0790}" sibTransId="{E79EF331-0262-429B-89C8-F66D40D13E5C}"/>
    <dgm:cxn modelId="{F8272284-972E-489A-A726-31B3310D3268}" type="presOf" srcId="{D099A66E-51E3-4197-BDBC-7D90534C6EA2}" destId="{AB7086B6-B080-4DA7-B7C5-43621853D420}" srcOrd="0" destOrd="0" presId="urn:microsoft.com/office/officeart/2005/8/layout/vList2"/>
    <dgm:cxn modelId="{FADCC83F-5C16-417F-B7E0-73A124C80ED8}" type="presOf" srcId="{C495ACF8-9809-45E8-8C2F-C9669707E8AE}" destId="{7D4A638E-4BDF-4450-8ECD-1FDD91A9C8EF}" srcOrd="0" destOrd="0" presId="urn:microsoft.com/office/officeart/2005/8/layout/vList2"/>
    <dgm:cxn modelId="{B43AE60E-2B9E-4101-BF7E-EACCEE363FB4}" type="presParOf" srcId="{304AC28F-5B74-4120-941C-4D1C6EC648FE}" destId="{7D4A638E-4BDF-4450-8ECD-1FDD91A9C8EF}" srcOrd="0" destOrd="0" presId="urn:microsoft.com/office/officeart/2005/8/layout/vList2"/>
    <dgm:cxn modelId="{5BA6EFC6-7550-45E6-970F-D9934C089986}" type="presParOf" srcId="{304AC28F-5B74-4120-941C-4D1C6EC648FE}" destId="{FB0EB71C-896C-41B2-80DA-F62651E7C501}" srcOrd="1" destOrd="0" presId="urn:microsoft.com/office/officeart/2005/8/layout/vList2"/>
    <dgm:cxn modelId="{F87BE06B-9C4C-4A98-93D5-112B26784D6C}" type="presParOf" srcId="{304AC28F-5B74-4120-941C-4D1C6EC648FE}" destId="{AB7086B6-B080-4DA7-B7C5-43621853D42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730E995-26EF-45B4-A027-5D2F0801BC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BC1E4F7E-DC76-4925-8F47-052753E7F549}">
      <dgm:prSet custT="1"/>
      <dgm:spPr>
        <a:solidFill>
          <a:schemeClr val="accent4">
            <a:lumMod val="40000"/>
            <a:lumOff val="60000"/>
          </a:schemeClr>
        </a:solidFill>
      </dgm:spPr>
      <dgm:t>
        <a:bodyPr/>
        <a:lstStyle/>
        <a:p>
          <a:pPr rtl="0"/>
          <a:r>
            <a:rPr lang="es-CO" sz="2400" dirty="0" smtClean="0">
              <a:solidFill>
                <a:schemeClr val="tx1"/>
              </a:solidFill>
            </a:rPr>
            <a:t>Vosotros seréis sujetos a hábitos, y debéis recordar que los hábitos correctos son bendiciones tanto en sus efectos sobre vuestro carácter como en su influencia benéfica sobre los demás; empero los malos hábitos, una vez establecidos, ejercen un poder despótico y esclavizan las inteligencias.</a:t>
          </a:r>
          <a:endParaRPr lang="es-CO" sz="2400" dirty="0">
            <a:solidFill>
              <a:schemeClr val="tx1"/>
            </a:solidFill>
          </a:endParaRPr>
        </a:p>
      </dgm:t>
    </dgm:pt>
    <dgm:pt modelId="{7578D676-117E-4C43-A711-AC0EBEE10AA2}" type="parTrans" cxnId="{AA3278F1-5118-46D5-9F74-088C48B82F9B}">
      <dgm:prSet/>
      <dgm:spPr/>
      <dgm:t>
        <a:bodyPr/>
        <a:lstStyle/>
        <a:p>
          <a:endParaRPr lang="es-CO"/>
        </a:p>
      </dgm:t>
    </dgm:pt>
    <dgm:pt modelId="{DF36B9BA-FEFB-4CC6-A7C5-ACC19251098D}" type="sibTrans" cxnId="{AA3278F1-5118-46D5-9F74-088C48B82F9B}">
      <dgm:prSet/>
      <dgm:spPr/>
      <dgm:t>
        <a:bodyPr/>
        <a:lstStyle/>
        <a:p>
          <a:endParaRPr lang="es-CO"/>
        </a:p>
      </dgm:t>
    </dgm:pt>
    <dgm:pt modelId="{9D316279-A787-42F0-BB80-1C2CD6EAFF34}">
      <dgm:prSet/>
      <dgm:spPr/>
      <dgm:t>
        <a:bodyPr/>
        <a:lstStyle/>
        <a:p>
          <a:pPr rtl="0"/>
          <a:r>
            <a:rPr lang="es-CO" dirty="0" smtClean="0"/>
            <a:t>Si nunca hubierais leído una sola palabra en estos libros, seríais hoy mucho más capaces de comprender el Libro más digno de ser estudiado y que da las únicas ideas correctas sobre educación.”</a:t>
          </a:r>
          <a:endParaRPr lang="es-CO" dirty="0"/>
        </a:p>
      </dgm:t>
    </dgm:pt>
    <dgm:pt modelId="{BB39658F-C208-42AF-B462-8B1E53F9A734}" type="parTrans" cxnId="{4B29548F-AC60-4989-89D3-D68BD52B2F5C}">
      <dgm:prSet/>
      <dgm:spPr/>
      <dgm:t>
        <a:bodyPr/>
        <a:lstStyle/>
        <a:p>
          <a:endParaRPr lang="es-CO"/>
        </a:p>
      </dgm:t>
    </dgm:pt>
    <dgm:pt modelId="{BF807E31-73EC-4D95-9C2A-FEC59BA9728F}" type="sibTrans" cxnId="{4B29548F-AC60-4989-89D3-D68BD52B2F5C}">
      <dgm:prSet/>
      <dgm:spPr/>
      <dgm:t>
        <a:bodyPr/>
        <a:lstStyle/>
        <a:p>
          <a:endParaRPr lang="es-CO"/>
        </a:p>
      </dgm:t>
    </dgm:pt>
    <dgm:pt modelId="{D93B5AC2-57D2-4298-9FB2-BD7D3E16842A}">
      <dgm:prSet/>
      <dgm:spPr>
        <a:solidFill>
          <a:schemeClr val="accent4">
            <a:lumMod val="40000"/>
            <a:lumOff val="60000"/>
          </a:schemeClr>
        </a:solidFill>
      </dgm:spPr>
      <dgm:t>
        <a:bodyPr/>
        <a:lstStyle/>
        <a:p>
          <a:pPr rtl="0"/>
          <a:r>
            <a:rPr lang="es-CO" b="1" u="sng" dirty="0" smtClean="0">
              <a:solidFill>
                <a:srgbClr val="FF0000"/>
              </a:solidFill>
            </a:rPr>
            <a:t>2MCP pg. 233.2</a:t>
          </a:r>
          <a:r>
            <a:rPr lang="es-CO" b="1" u="none" dirty="0" smtClean="0">
              <a:solidFill>
                <a:srgbClr val="FF0000"/>
              </a:solidFill>
            </a:rPr>
            <a:t>. </a:t>
          </a:r>
          <a:r>
            <a:rPr lang="es-CO" b="1" dirty="0" smtClean="0">
              <a:solidFill>
                <a:schemeClr val="tx1"/>
              </a:solidFill>
            </a:rPr>
            <a:t>“Conozco personalmente a algunos que han perdido el tono saludable de la mente como consecuencia de los malos hábitos de lectura. </a:t>
          </a:r>
          <a:r>
            <a:rPr lang="es-CO" b="1" u="sng" dirty="0" smtClean="0">
              <a:solidFill>
                <a:schemeClr val="tx1"/>
              </a:solidFill>
            </a:rPr>
            <a:t>Pasan por la vida con una imaginación enfermiza, magnificando la más pequeña ofensa</a:t>
          </a:r>
          <a:r>
            <a:rPr lang="es-CO" b="1" dirty="0" smtClean="0">
              <a:solidFill>
                <a:schemeClr val="tx1"/>
              </a:solidFill>
            </a:rPr>
            <a:t>. Cosas que una mente sana y sensata no tomarían en cuenta, se convierten para ellos en pruebas insoportables e insuperables obstáculos. Sus vidas transcurren bajo una sombra constante.”</a:t>
          </a:r>
          <a:endParaRPr lang="es-CO" b="1" dirty="0">
            <a:solidFill>
              <a:schemeClr val="tx1"/>
            </a:solidFill>
          </a:endParaRPr>
        </a:p>
      </dgm:t>
    </dgm:pt>
    <dgm:pt modelId="{26795902-5E5C-4A6B-9046-ECAD52E539CF}" type="parTrans" cxnId="{475897F0-EA79-4B4E-B73D-E095E57DE1BF}">
      <dgm:prSet/>
      <dgm:spPr/>
      <dgm:t>
        <a:bodyPr/>
        <a:lstStyle/>
        <a:p>
          <a:endParaRPr lang="es-CO"/>
        </a:p>
      </dgm:t>
    </dgm:pt>
    <dgm:pt modelId="{C02BA41B-822A-4232-9143-82D58794E6CC}" type="sibTrans" cxnId="{475897F0-EA79-4B4E-B73D-E095E57DE1BF}">
      <dgm:prSet/>
      <dgm:spPr/>
      <dgm:t>
        <a:bodyPr/>
        <a:lstStyle/>
        <a:p>
          <a:endParaRPr lang="es-CO"/>
        </a:p>
      </dgm:t>
    </dgm:pt>
    <dgm:pt modelId="{248C8F2C-E902-4E32-B4B1-A992EDC6B30D}" type="pres">
      <dgm:prSet presAssocID="{4730E995-26EF-45B4-A027-5D2F0801BC68}" presName="linear" presStyleCnt="0">
        <dgm:presLayoutVars>
          <dgm:animLvl val="lvl"/>
          <dgm:resizeHandles val="exact"/>
        </dgm:presLayoutVars>
      </dgm:prSet>
      <dgm:spPr/>
      <dgm:t>
        <a:bodyPr/>
        <a:lstStyle/>
        <a:p>
          <a:endParaRPr lang="es-CO"/>
        </a:p>
      </dgm:t>
    </dgm:pt>
    <dgm:pt modelId="{9CCACCD1-C4D5-4B53-8CD9-D2C059F8D47B}" type="pres">
      <dgm:prSet presAssocID="{BC1E4F7E-DC76-4925-8F47-052753E7F549}" presName="parentText" presStyleLbl="node1" presStyleIdx="0" presStyleCnt="2">
        <dgm:presLayoutVars>
          <dgm:chMax val="0"/>
          <dgm:bulletEnabled val="1"/>
        </dgm:presLayoutVars>
      </dgm:prSet>
      <dgm:spPr/>
      <dgm:t>
        <a:bodyPr/>
        <a:lstStyle/>
        <a:p>
          <a:endParaRPr lang="es-CO"/>
        </a:p>
      </dgm:t>
    </dgm:pt>
    <dgm:pt modelId="{22CD0EF2-98E6-4D68-A216-9B79E8CFE19A}" type="pres">
      <dgm:prSet presAssocID="{BC1E4F7E-DC76-4925-8F47-052753E7F549}" presName="childText" presStyleLbl="revTx" presStyleIdx="0" presStyleCnt="1">
        <dgm:presLayoutVars>
          <dgm:bulletEnabled val="1"/>
        </dgm:presLayoutVars>
      </dgm:prSet>
      <dgm:spPr/>
      <dgm:t>
        <a:bodyPr/>
        <a:lstStyle/>
        <a:p>
          <a:endParaRPr lang="es-CO"/>
        </a:p>
      </dgm:t>
    </dgm:pt>
    <dgm:pt modelId="{E2F2E1AB-CD02-44AC-BD18-1E9B0DD47BC1}" type="pres">
      <dgm:prSet presAssocID="{D93B5AC2-57D2-4298-9FB2-BD7D3E16842A}" presName="parentText" presStyleLbl="node1" presStyleIdx="1" presStyleCnt="2">
        <dgm:presLayoutVars>
          <dgm:chMax val="0"/>
          <dgm:bulletEnabled val="1"/>
        </dgm:presLayoutVars>
      </dgm:prSet>
      <dgm:spPr/>
      <dgm:t>
        <a:bodyPr/>
        <a:lstStyle/>
        <a:p>
          <a:endParaRPr lang="es-CO"/>
        </a:p>
      </dgm:t>
    </dgm:pt>
  </dgm:ptLst>
  <dgm:cxnLst>
    <dgm:cxn modelId="{9CDA7D77-8779-4AE7-BC19-0DC219A85E7E}" type="presOf" srcId="{9D316279-A787-42F0-BB80-1C2CD6EAFF34}" destId="{22CD0EF2-98E6-4D68-A216-9B79E8CFE19A}" srcOrd="0" destOrd="0" presId="urn:microsoft.com/office/officeart/2005/8/layout/vList2"/>
    <dgm:cxn modelId="{C0E82126-491D-48D2-9FDF-21503C465429}" type="presOf" srcId="{4730E995-26EF-45B4-A027-5D2F0801BC68}" destId="{248C8F2C-E902-4E32-B4B1-A992EDC6B30D}" srcOrd="0" destOrd="0" presId="urn:microsoft.com/office/officeart/2005/8/layout/vList2"/>
    <dgm:cxn modelId="{83268D70-27EB-4133-94F3-A9C667F077AC}" type="presOf" srcId="{BC1E4F7E-DC76-4925-8F47-052753E7F549}" destId="{9CCACCD1-C4D5-4B53-8CD9-D2C059F8D47B}" srcOrd="0" destOrd="0" presId="urn:microsoft.com/office/officeart/2005/8/layout/vList2"/>
    <dgm:cxn modelId="{AA3278F1-5118-46D5-9F74-088C48B82F9B}" srcId="{4730E995-26EF-45B4-A027-5D2F0801BC68}" destId="{BC1E4F7E-DC76-4925-8F47-052753E7F549}" srcOrd="0" destOrd="0" parTransId="{7578D676-117E-4C43-A711-AC0EBEE10AA2}" sibTransId="{DF36B9BA-FEFB-4CC6-A7C5-ACC19251098D}"/>
    <dgm:cxn modelId="{4B29548F-AC60-4989-89D3-D68BD52B2F5C}" srcId="{BC1E4F7E-DC76-4925-8F47-052753E7F549}" destId="{9D316279-A787-42F0-BB80-1C2CD6EAFF34}" srcOrd="0" destOrd="0" parTransId="{BB39658F-C208-42AF-B462-8B1E53F9A734}" sibTransId="{BF807E31-73EC-4D95-9C2A-FEC59BA9728F}"/>
    <dgm:cxn modelId="{372EC889-73F2-45F7-8E7A-10F045695FCF}" type="presOf" srcId="{D93B5AC2-57D2-4298-9FB2-BD7D3E16842A}" destId="{E2F2E1AB-CD02-44AC-BD18-1E9B0DD47BC1}" srcOrd="0" destOrd="0" presId="urn:microsoft.com/office/officeart/2005/8/layout/vList2"/>
    <dgm:cxn modelId="{475897F0-EA79-4B4E-B73D-E095E57DE1BF}" srcId="{4730E995-26EF-45B4-A027-5D2F0801BC68}" destId="{D93B5AC2-57D2-4298-9FB2-BD7D3E16842A}" srcOrd="1" destOrd="0" parTransId="{26795902-5E5C-4A6B-9046-ECAD52E539CF}" sibTransId="{C02BA41B-822A-4232-9143-82D58794E6CC}"/>
    <dgm:cxn modelId="{E582794F-BEBB-4E99-9424-05468170B5B8}" type="presParOf" srcId="{248C8F2C-E902-4E32-B4B1-A992EDC6B30D}" destId="{9CCACCD1-C4D5-4B53-8CD9-D2C059F8D47B}" srcOrd="0" destOrd="0" presId="urn:microsoft.com/office/officeart/2005/8/layout/vList2"/>
    <dgm:cxn modelId="{D492ADB9-8C5D-4276-8CE9-AC71E05E7A48}" type="presParOf" srcId="{248C8F2C-E902-4E32-B4B1-A992EDC6B30D}" destId="{22CD0EF2-98E6-4D68-A216-9B79E8CFE19A}" srcOrd="1" destOrd="0" presId="urn:microsoft.com/office/officeart/2005/8/layout/vList2"/>
    <dgm:cxn modelId="{807DC457-EBA0-4E2B-AC00-FECC8613E627}" type="presParOf" srcId="{248C8F2C-E902-4E32-B4B1-A992EDC6B30D}" destId="{E2F2E1AB-CD02-44AC-BD18-1E9B0DD47BC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6E7B425-BEB2-45DA-8E10-B3FC8426AAC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1D94681C-F836-4640-8E57-6078FD049D40}">
      <dgm:prSet/>
      <dgm:spPr>
        <a:solidFill>
          <a:schemeClr val="bg2">
            <a:lumMod val="75000"/>
          </a:schemeClr>
        </a:solidFill>
      </dgm:spPr>
      <dgm:t>
        <a:bodyPr/>
        <a:lstStyle/>
        <a:p>
          <a:pPr rtl="0"/>
          <a:r>
            <a:rPr lang="es-CO" b="1" u="sng" dirty="0" smtClean="0"/>
            <a:t>2MCP pg. 235.2</a:t>
          </a:r>
          <a:r>
            <a:rPr lang="es-CO" b="1" u="none" dirty="0" smtClean="0"/>
            <a:t>. </a:t>
          </a:r>
          <a:r>
            <a:rPr lang="es-CO" dirty="0" smtClean="0">
              <a:solidFill>
                <a:srgbClr val="002060"/>
              </a:solidFill>
            </a:rPr>
            <a:t>“A menos que veamos la vida tal como es, a menos que dejemos a un lado las brillantes fantasías de la imaginación y descendamos hasta las sobrias lecciones de la experiencia, </a:t>
          </a:r>
          <a:r>
            <a:rPr lang="es-CO" u="sng" dirty="0" smtClean="0">
              <a:solidFill>
                <a:srgbClr val="002060"/>
              </a:solidFill>
            </a:rPr>
            <a:t>cuando despertemos será demasiado tarde</a:t>
          </a:r>
          <a:r>
            <a:rPr lang="es-CO" dirty="0" smtClean="0">
              <a:solidFill>
                <a:srgbClr val="002060"/>
              </a:solidFill>
            </a:rPr>
            <a:t>. Entonces nos daremos cuenta de la terrible equivocación que hemos cometido.”</a:t>
          </a:r>
          <a:endParaRPr lang="es-CO" dirty="0">
            <a:solidFill>
              <a:srgbClr val="002060"/>
            </a:solidFill>
          </a:endParaRPr>
        </a:p>
      </dgm:t>
    </dgm:pt>
    <dgm:pt modelId="{36DCAE76-5262-49F6-81B7-C67EEC98AA5E}" type="parTrans" cxnId="{C75DD18E-02F9-4500-B792-DFAD778F4555}">
      <dgm:prSet/>
      <dgm:spPr/>
      <dgm:t>
        <a:bodyPr/>
        <a:lstStyle/>
        <a:p>
          <a:endParaRPr lang="es-CO"/>
        </a:p>
      </dgm:t>
    </dgm:pt>
    <dgm:pt modelId="{B248BF64-6309-4D39-B010-688294877ED1}" type="sibTrans" cxnId="{C75DD18E-02F9-4500-B792-DFAD778F4555}">
      <dgm:prSet/>
      <dgm:spPr/>
      <dgm:t>
        <a:bodyPr/>
        <a:lstStyle/>
        <a:p>
          <a:endParaRPr lang="es-CO"/>
        </a:p>
      </dgm:t>
    </dgm:pt>
    <dgm:pt modelId="{1D18B676-BD1D-47CF-8D9F-7352D5AF28D4}">
      <dgm:prSet/>
      <dgm:spPr>
        <a:solidFill>
          <a:schemeClr val="bg2">
            <a:lumMod val="75000"/>
          </a:schemeClr>
        </a:solidFill>
      </dgm:spPr>
      <dgm:t>
        <a:bodyPr/>
        <a:lstStyle/>
        <a:p>
          <a:pPr rtl="0"/>
          <a:r>
            <a:rPr lang="es-CO" b="1" u="sng" dirty="0" smtClean="0"/>
            <a:t>MJ pg. 198.6</a:t>
          </a:r>
          <a:r>
            <a:rPr lang="es-CO" b="1" u="none" dirty="0" smtClean="0"/>
            <a:t>. </a:t>
          </a:r>
          <a:r>
            <a:rPr lang="es-CO" dirty="0" smtClean="0">
              <a:solidFill>
                <a:srgbClr val="002060"/>
              </a:solidFill>
            </a:rPr>
            <a:t>“Cuando se cultiva el gusto por las historias sensacionales y excitantes, se pervierte el gusto moral, y la mente no se satisface a menos que sea constantemente alimentada con este alimento inútil, malsano.</a:t>
          </a:r>
          <a:endParaRPr lang="es-CO" dirty="0">
            <a:solidFill>
              <a:srgbClr val="002060"/>
            </a:solidFill>
          </a:endParaRPr>
        </a:p>
      </dgm:t>
    </dgm:pt>
    <dgm:pt modelId="{FCFAECDC-2F15-4EF3-AD99-213BA8D9F6D0}" type="parTrans" cxnId="{0CD96DF9-96B5-4A60-91F9-ECB444AB231D}">
      <dgm:prSet/>
      <dgm:spPr/>
      <dgm:t>
        <a:bodyPr/>
        <a:lstStyle/>
        <a:p>
          <a:endParaRPr lang="es-CO"/>
        </a:p>
      </dgm:t>
    </dgm:pt>
    <dgm:pt modelId="{D48BDA67-3D05-4EFD-B735-EA52C1B4A17F}" type="sibTrans" cxnId="{0CD96DF9-96B5-4A60-91F9-ECB444AB231D}">
      <dgm:prSet/>
      <dgm:spPr/>
      <dgm:t>
        <a:bodyPr/>
        <a:lstStyle/>
        <a:p>
          <a:endParaRPr lang="es-CO"/>
        </a:p>
      </dgm:t>
    </dgm:pt>
    <dgm:pt modelId="{303ED2F0-7472-410B-AEB0-FB65126050CA}" type="pres">
      <dgm:prSet presAssocID="{F6E7B425-BEB2-45DA-8E10-B3FC8426AAC8}" presName="linear" presStyleCnt="0">
        <dgm:presLayoutVars>
          <dgm:animLvl val="lvl"/>
          <dgm:resizeHandles val="exact"/>
        </dgm:presLayoutVars>
      </dgm:prSet>
      <dgm:spPr/>
      <dgm:t>
        <a:bodyPr/>
        <a:lstStyle/>
        <a:p>
          <a:endParaRPr lang="es-CO"/>
        </a:p>
      </dgm:t>
    </dgm:pt>
    <dgm:pt modelId="{C1A648DF-16B0-46DB-AA04-F94BE1B41AE8}" type="pres">
      <dgm:prSet presAssocID="{1D94681C-F836-4640-8E57-6078FD049D40}" presName="parentText" presStyleLbl="node1" presStyleIdx="0" presStyleCnt="2">
        <dgm:presLayoutVars>
          <dgm:chMax val="0"/>
          <dgm:bulletEnabled val="1"/>
        </dgm:presLayoutVars>
      </dgm:prSet>
      <dgm:spPr/>
      <dgm:t>
        <a:bodyPr/>
        <a:lstStyle/>
        <a:p>
          <a:endParaRPr lang="es-CO"/>
        </a:p>
      </dgm:t>
    </dgm:pt>
    <dgm:pt modelId="{E7712A84-DEA8-44ED-B7B3-93EC70E6DA03}" type="pres">
      <dgm:prSet presAssocID="{B248BF64-6309-4D39-B010-688294877ED1}" presName="spacer" presStyleCnt="0"/>
      <dgm:spPr/>
    </dgm:pt>
    <dgm:pt modelId="{8386945E-DAD5-489A-A257-0DB1DBA0AEEC}" type="pres">
      <dgm:prSet presAssocID="{1D18B676-BD1D-47CF-8D9F-7352D5AF28D4}" presName="parentText" presStyleLbl="node1" presStyleIdx="1" presStyleCnt="2">
        <dgm:presLayoutVars>
          <dgm:chMax val="0"/>
          <dgm:bulletEnabled val="1"/>
        </dgm:presLayoutVars>
      </dgm:prSet>
      <dgm:spPr/>
      <dgm:t>
        <a:bodyPr/>
        <a:lstStyle/>
        <a:p>
          <a:endParaRPr lang="es-CO"/>
        </a:p>
      </dgm:t>
    </dgm:pt>
  </dgm:ptLst>
  <dgm:cxnLst>
    <dgm:cxn modelId="{0DF058E2-6AC4-4131-884D-927BE1F88537}" type="presOf" srcId="{1D18B676-BD1D-47CF-8D9F-7352D5AF28D4}" destId="{8386945E-DAD5-489A-A257-0DB1DBA0AEEC}" srcOrd="0" destOrd="0" presId="urn:microsoft.com/office/officeart/2005/8/layout/vList2"/>
    <dgm:cxn modelId="{9D7824AF-C3D8-426C-977F-0D7938CB174D}" type="presOf" srcId="{1D94681C-F836-4640-8E57-6078FD049D40}" destId="{C1A648DF-16B0-46DB-AA04-F94BE1B41AE8}" srcOrd="0" destOrd="0" presId="urn:microsoft.com/office/officeart/2005/8/layout/vList2"/>
    <dgm:cxn modelId="{0CD96DF9-96B5-4A60-91F9-ECB444AB231D}" srcId="{F6E7B425-BEB2-45DA-8E10-B3FC8426AAC8}" destId="{1D18B676-BD1D-47CF-8D9F-7352D5AF28D4}" srcOrd="1" destOrd="0" parTransId="{FCFAECDC-2F15-4EF3-AD99-213BA8D9F6D0}" sibTransId="{D48BDA67-3D05-4EFD-B735-EA52C1B4A17F}"/>
    <dgm:cxn modelId="{B5BBCA14-D85E-47E5-8373-7DD0C46D83C3}" type="presOf" srcId="{F6E7B425-BEB2-45DA-8E10-B3FC8426AAC8}" destId="{303ED2F0-7472-410B-AEB0-FB65126050CA}" srcOrd="0" destOrd="0" presId="urn:microsoft.com/office/officeart/2005/8/layout/vList2"/>
    <dgm:cxn modelId="{C75DD18E-02F9-4500-B792-DFAD778F4555}" srcId="{F6E7B425-BEB2-45DA-8E10-B3FC8426AAC8}" destId="{1D94681C-F836-4640-8E57-6078FD049D40}" srcOrd="0" destOrd="0" parTransId="{36DCAE76-5262-49F6-81B7-C67EEC98AA5E}" sibTransId="{B248BF64-6309-4D39-B010-688294877ED1}"/>
    <dgm:cxn modelId="{6B7E45C4-EAF1-456B-825E-15CDA3C1C807}" type="presParOf" srcId="{303ED2F0-7472-410B-AEB0-FB65126050CA}" destId="{C1A648DF-16B0-46DB-AA04-F94BE1B41AE8}" srcOrd="0" destOrd="0" presId="urn:microsoft.com/office/officeart/2005/8/layout/vList2"/>
    <dgm:cxn modelId="{3EF604D0-AB2B-42E8-884F-C4E06A1A4EB2}" type="presParOf" srcId="{303ED2F0-7472-410B-AEB0-FB65126050CA}" destId="{E7712A84-DEA8-44ED-B7B3-93EC70E6DA03}" srcOrd="1" destOrd="0" presId="urn:microsoft.com/office/officeart/2005/8/layout/vList2"/>
    <dgm:cxn modelId="{9E3BDDB9-9533-45D2-B50C-68628EC5AF5F}" type="presParOf" srcId="{303ED2F0-7472-410B-AEB0-FB65126050CA}" destId="{8386945E-DAD5-489A-A257-0DB1DBA0AEE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F0A7C14-82BA-407F-BD43-9B739E8D186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7F017584-A039-4AE7-9BDC-FBBEBBF1B28A}">
      <dgm:prSet custT="1"/>
      <dgm:spPr>
        <a:solidFill>
          <a:schemeClr val="accent3">
            <a:lumMod val="40000"/>
            <a:lumOff val="60000"/>
          </a:schemeClr>
        </a:solidFill>
      </dgm:spPr>
      <dgm:t>
        <a:bodyPr/>
        <a:lstStyle/>
        <a:p>
          <a:pPr rtl="0"/>
          <a:r>
            <a:rPr lang="es-CO" sz="2800" b="1" dirty="0" smtClean="0">
              <a:solidFill>
                <a:srgbClr val="002060"/>
              </a:solidFill>
            </a:rPr>
            <a:t>Los intemperantes hábitos de lectura ejercen sobre el cerebro una influencia perniciosa tan cierta como la de la intemperancia en la comida y la bebida.” De libros.</a:t>
          </a:r>
          <a:endParaRPr lang="es-CO" sz="2800" b="1" dirty="0">
            <a:solidFill>
              <a:srgbClr val="002060"/>
            </a:solidFill>
          </a:endParaRPr>
        </a:p>
      </dgm:t>
    </dgm:pt>
    <dgm:pt modelId="{2FE39A7C-053A-4576-9E0A-5107B0AF3EA0}" type="parTrans" cxnId="{490389B8-DA10-4581-AEE3-F152C960BAC9}">
      <dgm:prSet/>
      <dgm:spPr/>
      <dgm:t>
        <a:bodyPr/>
        <a:lstStyle/>
        <a:p>
          <a:endParaRPr lang="es-CO"/>
        </a:p>
      </dgm:t>
    </dgm:pt>
    <dgm:pt modelId="{6B147E39-A70D-4051-9FB3-EBE61577338B}" type="sibTrans" cxnId="{490389B8-DA10-4581-AEE3-F152C960BAC9}">
      <dgm:prSet/>
      <dgm:spPr/>
      <dgm:t>
        <a:bodyPr/>
        <a:lstStyle/>
        <a:p>
          <a:endParaRPr lang="es-CO"/>
        </a:p>
      </dgm:t>
    </dgm:pt>
    <dgm:pt modelId="{B6E5190B-2B7C-4ADB-94AA-C767DC7CD63A}">
      <dgm:prSet/>
      <dgm:spPr/>
      <dgm:t>
        <a:bodyPr/>
        <a:lstStyle/>
        <a:p>
          <a:pPr rtl="0"/>
          <a:r>
            <a:rPr lang="es-CO" dirty="0" smtClean="0"/>
            <a:t>Ahora, si decimos que no debemos leer tal libro porque es satánico, o escuchar cierta música porque es satánica o ver cierta película porque es satánica, seguramente esto suena demasiado fanático. Pero, y si se puede demostrar que su origen o influencia es verdaderamente satánico?</a:t>
          </a:r>
          <a:endParaRPr lang="es-CO" dirty="0"/>
        </a:p>
      </dgm:t>
    </dgm:pt>
    <dgm:pt modelId="{064A5541-938E-469F-BE6F-43E53A45799B}" type="parTrans" cxnId="{449E0315-8638-4EB4-A820-ECF41BC50C07}">
      <dgm:prSet/>
      <dgm:spPr/>
      <dgm:t>
        <a:bodyPr/>
        <a:lstStyle/>
        <a:p>
          <a:endParaRPr lang="es-CO"/>
        </a:p>
      </dgm:t>
    </dgm:pt>
    <dgm:pt modelId="{C676BEAA-4641-4697-94F0-F082009738AB}" type="sibTrans" cxnId="{449E0315-8638-4EB4-A820-ECF41BC50C07}">
      <dgm:prSet/>
      <dgm:spPr/>
      <dgm:t>
        <a:bodyPr/>
        <a:lstStyle/>
        <a:p>
          <a:endParaRPr lang="es-CO"/>
        </a:p>
      </dgm:t>
    </dgm:pt>
    <dgm:pt modelId="{83828656-7B27-4AC6-ADEB-344946CC0A79}">
      <dgm:prSet/>
      <dgm:spPr>
        <a:solidFill>
          <a:schemeClr val="accent3">
            <a:lumMod val="40000"/>
            <a:lumOff val="60000"/>
          </a:schemeClr>
        </a:solidFill>
      </dgm:spPr>
      <dgm:t>
        <a:bodyPr/>
        <a:lstStyle/>
        <a:p>
          <a:pPr rtl="0"/>
          <a:r>
            <a:rPr lang="es-CO" b="1" dirty="0" smtClean="0">
              <a:solidFill>
                <a:srgbClr val="002060"/>
              </a:solidFill>
            </a:rPr>
            <a:t>Tomemos un caso práctico con un autor muy conocido mundialmente: Paulo Coelho. Paulo Coelho es un escritor brasilero muy exitoso mundialmente, ha recibido varios premios internacionales, y es el autor más vendido de lengua portuguesa. Su libro más famoso—El Alquimista—ha sido traducido a 80 lenguajes.</a:t>
          </a:r>
          <a:endParaRPr lang="es-CO" b="1" dirty="0">
            <a:solidFill>
              <a:srgbClr val="002060"/>
            </a:solidFill>
          </a:endParaRPr>
        </a:p>
      </dgm:t>
    </dgm:pt>
    <dgm:pt modelId="{B2DE0579-3D62-45C2-9022-34F8FB540239}" type="parTrans" cxnId="{1A6031C2-B3AE-4BFC-8A4A-F79DEC96A1B0}">
      <dgm:prSet/>
      <dgm:spPr/>
      <dgm:t>
        <a:bodyPr/>
        <a:lstStyle/>
        <a:p>
          <a:endParaRPr lang="es-CO"/>
        </a:p>
      </dgm:t>
    </dgm:pt>
    <dgm:pt modelId="{6D4D8651-D5EB-4392-ACC3-25A2F603EA29}" type="sibTrans" cxnId="{1A6031C2-B3AE-4BFC-8A4A-F79DEC96A1B0}">
      <dgm:prSet/>
      <dgm:spPr/>
      <dgm:t>
        <a:bodyPr/>
        <a:lstStyle/>
        <a:p>
          <a:endParaRPr lang="es-CO"/>
        </a:p>
      </dgm:t>
    </dgm:pt>
    <dgm:pt modelId="{2D7F38FD-80C6-4FC4-B1E8-F81018CD38C7}" type="pres">
      <dgm:prSet presAssocID="{8F0A7C14-82BA-407F-BD43-9B739E8D1865}" presName="linear" presStyleCnt="0">
        <dgm:presLayoutVars>
          <dgm:animLvl val="lvl"/>
          <dgm:resizeHandles val="exact"/>
        </dgm:presLayoutVars>
      </dgm:prSet>
      <dgm:spPr/>
      <dgm:t>
        <a:bodyPr/>
        <a:lstStyle/>
        <a:p>
          <a:endParaRPr lang="es-CO"/>
        </a:p>
      </dgm:t>
    </dgm:pt>
    <dgm:pt modelId="{F43BFC25-E812-4B77-AFB7-A36E9BFAAAD4}" type="pres">
      <dgm:prSet presAssocID="{7F017584-A039-4AE7-9BDC-FBBEBBF1B28A}" presName="parentText" presStyleLbl="node1" presStyleIdx="0" presStyleCnt="2">
        <dgm:presLayoutVars>
          <dgm:chMax val="0"/>
          <dgm:bulletEnabled val="1"/>
        </dgm:presLayoutVars>
      </dgm:prSet>
      <dgm:spPr/>
      <dgm:t>
        <a:bodyPr/>
        <a:lstStyle/>
        <a:p>
          <a:endParaRPr lang="es-CO"/>
        </a:p>
      </dgm:t>
    </dgm:pt>
    <dgm:pt modelId="{D393BD79-F39F-4EB3-8A58-C0E44DC6D751}" type="pres">
      <dgm:prSet presAssocID="{7F017584-A039-4AE7-9BDC-FBBEBBF1B28A}" presName="childText" presStyleLbl="revTx" presStyleIdx="0" presStyleCnt="1">
        <dgm:presLayoutVars>
          <dgm:bulletEnabled val="1"/>
        </dgm:presLayoutVars>
      </dgm:prSet>
      <dgm:spPr/>
      <dgm:t>
        <a:bodyPr/>
        <a:lstStyle/>
        <a:p>
          <a:endParaRPr lang="es-CO"/>
        </a:p>
      </dgm:t>
    </dgm:pt>
    <dgm:pt modelId="{3DED3537-9D6C-412F-B023-E6507D67BCEA}" type="pres">
      <dgm:prSet presAssocID="{83828656-7B27-4AC6-ADEB-344946CC0A79}" presName="parentText" presStyleLbl="node1" presStyleIdx="1" presStyleCnt="2">
        <dgm:presLayoutVars>
          <dgm:chMax val="0"/>
          <dgm:bulletEnabled val="1"/>
        </dgm:presLayoutVars>
      </dgm:prSet>
      <dgm:spPr/>
      <dgm:t>
        <a:bodyPr/>
        <a:lstStyle/>
        <a:p>
          <a:endParaRPr lang="es-CO"/>
        </a:p>
      </dgm:t>
    </dgm:pt>
  </dgm:ptLst>
  <dgm:cxnLst>
    <dgm:cxn modelId="{23DAA88A-AC9E-47B9-9F86-1E86C9DF1DB4}" type="presOf" srcId="{7F017584-A039-4AE7-9BDC-FBBEBBF1B28A}" destId="{F43BFC25-E812-4B77-AFB7-A36E9BFAAAD4}" srcOrd="0" destOrd="0" presId="urn:microsoft.com/office/officeart/2005/8/layout/vList2"/>
    <dgm:cxn modelId="{C80D8D95-C2CF-496B-96CE-96CA8E5E899A}" type="presOf" srcId="{B6E5190B-2B7C-4ADB-94AA-C767DC7CD63A}" destId="{D393BD79-F39F-4EB3-8A58-C0E44DC6D751}" srcOrd="0" destOrd="0" presId="urn:microsoft.com/office/officeart/2005/8/layout/vList2"/>
    <dgm:cxn modelId="{879D9EF5-D98D-4E57-BCB9-EC278553F4C4}" type="presOf" srcId="{8F0A7C14-82BA-407F-BD43-9B739E8D1865}" destId="{2D7F38FD-80C6-4FC4-B1E8-F81018CD38C7}" srcOrd="0" destOrd="0" presId="urn:microsoft.com/office/officeart/2005/8/layout/vList2"/>
    <dgm:cxn modelId="{449E0315-8638-4EB4-A820-ECF41BC50C07}" srcId="{7F017584-A039-4AE7-9BDC-FBBEBBF1B28A}" destId="{B6E5190B-2B7C-4ADB-94AA-C767DC7CD63A}" srcOrd="0" destOrd="0" parTransId="{064A5541-938E-469F-BE6F-43E53A45799B}" sibTransId="{C676BEAA-4641-4697-94F0-F082009738AB}"/>
    <dgm:cxn modelId="{490389B8-DA10-4581-AEE3-F152C960BAC9}" srcId="{8F0A7C14-82BA-407F-BD43-9B739E8D1865}" destId="{7F017584-A039-4AE7-9BDC-FBBEBBF1B28A}" srcOrd="0" destOrd="0" parTransId="{2FE39A7C-053A-4576-9E0A-5107B0AF3EA0}" sibTransId="{6B147E39-A70D-4051-9FB3-EBE61577338B}"/>
    <dgm:cxn modelId="{D2F32DE5-AE57-4DC8-8052-B5B1F1FEC1AD}" type="presOf" srcId="{83828656-7B27-4AC6-ADEB-344946CC0A79}" destId="{3DED3537-9D6C-412F-B023-E6507D67BCEA}" srcOrd="0" destOrd="0" presId="urn:microsoft.com/office/officeart/2005/8/layout/vList2"/>
    <dgm:cxn modelId="{1A6031C2-B3AE-4BFC-8A4A-F79DEC96A1B0}" srcId="{8F0A7C14-82BA-407F-BD43-9B739E8D1865}" destId="{83828656-7B27-4AC6-ADEB-344946CC0A79}" srcOrd="1" destOrd="0" parTransId="{B2DE0579-3D62-45C2-9022-34F8FB540239}" sibTransId="{6D4D8651-D5EB-4392-ACC3-25A2F603EA29}"/>
    <dgm:cxn modelId="{66611F13-DD4F-4B8C-8219-9B497F8FBA9D}" type="presParOf" srcId="{2D7F38FD-80C6-4FC4-B1E8-F81018CD38C7}" destId="{F43BFC25-E812-4B77-AFB7-A36E9BFAAAD4}" srcOrd="0" destOrd="0" presId="urn:microsoft.com/office/officeart/2005/8/layout/vList2"/>
    <dgm:cxn modelId="{04E60EC3-2282-4A75-8EE6-68C2AF082E01}" type="presParOf" srcId="{2D7F38FD-80C6-4FC4-B1E8-F81018CD38C7}" destId="{D393BD79-F39F-4EB3-8A58-C0E44DC6D751}" srcOrd="1" destOrd="0" presId="urn:microsoft.com/office/officeart/2005/8/layout/vList2"/>
    <dgm:cxn modelId="{FA9345EF-9BE9-4E39-AB2A-16C89EDEA44C}" type="presParOf" srcId="{2D7F38FD-80C6-4FC4-B1E8-F81018CD38C7}" destId="{3DED3537-9D6C-412F-B023-E6507D67BCE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DEC42D1-7341-4456-8F80-DAB62A82823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3C3525D0-56A6-45FF-A48E-BF975E6C7B45}">
      <dgm:prSet/>
      <dgm:spPr>
        <a:solidFill>
          <a:schemeClr val="accent4">
            <a:lumMod val="60000"/>
            <a:lumOff val="40000"/>
          </a:schemeClr>
        </a:solidFill>
      </dgm:spPr>
      <dgm:t>
        <a:bodyPr/>
        <a:lstStyle/>
        <a:p>
          <a:pPr rtl="0"/>
          <a:r>
            <a:rPr lang="es-CO" b="1" dirty="0" smtClean="0"/>
            <a:t>La gloria del mundo es transitoria, y no es ella la que nos da la dimensión de nuestra vida, sino la elección que hacemos de seguir nuestra Leyenda Personal, tener fe en nuestras utopías y luchar por nuestros sueños.</a:t>
          </a:r>
          <a:endParaRPr lang="es-CO" b="1" dirty="0"/>
        </a:p>
      </dgm:t>
    </dgm:pt>
    <dgm:pt modelId="{28C262EA-A29D-4283-9CDB-CAA2FE76D88F}" type="parTrans" cxnId="{8FAC96AC-893F-41DF-A46D-EBE84251EC9B}">
      <dgm:prSet/>
      <dgm:spPr/>
      <dgm:t>
        <a:bodyPr/>
        <a:lstStyle/>
        <a:p>
          <a:endParaRPr lang="es-CO"/>
        </a:p>
      </dgm:t>
    </dgm:pt>
    <dgm:pt modelId="{195D3E43-070A-46EE-B3C2-5EB953F6E64F}" type="sibTrans" cxnId="{8FAC96AC-893F-41DF-A46D-EBE84251EC9B}">
      <dgm:prSet/>
      <dgm:spPr/>
      <dgm:t>
        <a:bodyPr/>
        <a:lstStyle/>
        <a:p>
          <a:endParaRPr lang="es-CO"/>
        </a:p>
      </dgm:t>
    </dgm:pt>
    <dgm:pt modelId="{67056B97-DD8A-42E7-9601-76C63ACC1039}">
      <dgm:prSet/>
      <dgm:spPr/>
      <dgm:t>
        <a:bodyPr/>
        <a:lstStyle/>
        <a:p>
          <a:pPr rtl="0"/>
          <a:r>
            <a:rPr lang="es-CO" dirty="0" smtClean="0"/>
            <a:t>Muchas de sus frases son compartidas por las redes sociales muy a menudo entre cristianos y no cristianos.</a:t>
          </a:r>
          <a:endParaRPr lang="es-CO" dirty="0"/>
        </a:p>
      </dgm:t>
    </dgm:pt>
    <dgm:pt modelId="{F8894BA3-B51A-4FB0-ACD2-69355E0AEE2C}" type="parTrans" cxnId="{7C204E42-BD52-4F26-A9B1-F8C395B31A52}">
      <dgm:prSet/>
      <dgm:spPr/>
      <dgm:t>
        <a:bodyPr/>
        <a:lstStyle/>
        <a:p>
          <a:endParaRPr lang="es-CO"/>
        </a:p>
      </dgm:t>
    </dgm:pt>
    <dgm:pt modelId="{374D02CC-242D-4C6A-AC88-666C92EC3739}" type="sibTrans" cxnId="{7C204E42-BD52-4F26-A9B1-F8C395B31A52}">
      <dgm:prSet/>
      <dgm:spPr/>
      <dgm:t>
        <a:bodyPr/>
        <a:lstStyle/>
        <a:p>
          <a:endParaRPr lang="es-CO"/>
        </a:p>
      </dgm:t>
    </dgm:pt>
    <dgm:pt modelId="{253567A8-DD3F-42C7-BAF8-3E50395D2AEB}">
      <dgm:prSet/>
      <dgm:spPr>
        <a:solidFill>
          <a:schemeClr val="accent4">
            <a:lumMod val="60000"/>
            <a:lumOff val="40000"/>
          </a:schemeClr>
        </a:solidFill>
      </dgm:spPr>
      <dgm:t>
        <a:bodyPr/>
        <a:lstStyle/>
        <a:p>
          <a:pPr rtl="0"/>
          <a:r>
            <a:rPr lang="es-CO" b="1" dirty="0" smtClean="0"/>
            <a:t>Si alguien fuera a decir que sus frases y novelas son satánicas, seguramente a esa persona la tildarían de loco o fanático. Sin embargo, y si se pudiera demostrar que efectivamente es satánico?</a:t>
          </a:r>
          <a:endParaRPr lang="es-CO" b="1" dirty="0"/>
        </a:p>
      </dgm:t>
    </dgm:pt>
    <dgm:pt modelId="{675A7E24-18C9-4519-884F-3120D19E9405}" type="parTrans" cxnId="{306C1122-98B9-442E-AF1E-B91E2E6833E0}">
      <dgm:prSet/>
      <dgm:spPr/>
      <dgm:t>
        <a:bodyPr/>
        <a:lstStyle/>
        <a:p>
          <a:endParaRPr lang="es-CO"/>
        </a:p>
      </dgm:t>
    </dgm:pt>
    <dgm:pt modelId="{ADD62553-7C27-4665-B9FE-83DBE6DD44E0}" type="sibTrans" cxnId="{306C1122-98B9-442E-AF1E-B91E2E6833E0}">
      <dgm:prSet/>
      <dgm:spPr/>
      <dgm:t>
        <a:bodyPr/>
        <a:lstStyle/>
        <a:p>
          <a:endParaRPr lang="es-CO"/>
        </a:p>
      </dgm:t>
    </dgm:pt>
    <dgm:pt modelId="{7F8CFA40-8B02-452A-B87C-62BB26059B08}" type="pres">
      <dgm:prSet presAssocID="{0DEC42D1-7341-4456-8F80-DAB62A828235}" presName="linear" presStyleCnt="0">
        <dgm:presLayoutVars>
          <dgm:animLvl val="lvl"/>
          <dgm:resizeHandles val="exact"/>
        </dgm:presLayoutVars>
      </dgm:prSet>
      <dgm:spPr/>
      <dgm:t>
        <a:bodyPr/>
        <a:lstStyle/>
        <a:p>
          <a:endParaRPr lang="es-CO"/>
        </a:p>
      </dgm:t>
    </dgm:pt>
    <dgm:pt modelId="{9099CF6B-1B14-456B-8E14-EC736CED0138}" type="pres">
      <dgm:prSet presAssocID="{3C3525D0-56A6-45FF-A48E-BF975E6C7B45}" presName="parentText" presStyleLbl="node1" presStyleIdx="0" presStyleCnt="2">
        <dgm:presLayoutVars>
          <dgm:chMax val="0"/>
          <dgm:bulletEnabled val="1"/>
        </dgm:presLayoutVars>
      </dgm:prSet>
      <dgm:spPr/>
      <dgm:t>
        <a:bodyPr/>
        <a:lstStyle/>
        <a:p>
          <a:endParaRPr lang="es-CO"/>
        </a:p>
      </dgm:t>
    </dgm:pt>
    <dgm:pt modelId="{9BB26ECE-6479-4A77-87B1-C3FF39AD9955}" type="pres">
      <dgm:prSet presAssocID="{3C3525D0-56A6-45FF-A48E-BF975E6C7B45}" presName="childText" presStyleLbl="revTx" presStyleIdx="0" presStyleCnt="1">
        <dgm:presLayoutVars>
          <dgm:bulletEnabled val="1"/>
        </dgm:presLayoutVars>
      </dgm:prSet>
      <dgm:spPr/>
      <dgm:t>
        <a:bodyPr/>
        <a:lstStyle/>
        <a:p>
          <a:endParaRPr lang="es-CO"/>
        </a:p>
      </dgm:t>
    </dgm:pt>
    <dgm:pt modelId="{45F77ACD-6554-49B7-A296-FDE90C6E6E6C}" type="pres">
      <dgm:prSet presAssocID="{253567A8-DD3F-42C7-BAF8-3E50395D2AEB}" presName="parentText" presStyleLbl="node1" presStyleIdx="1" presStyleCnt="2">
        <dgm:presLayoutVars>
          <dgm:chMax val="0"/>
          <dgm:bulletEnabled val="1"/>
        </dgm:presLayoutVars>
      </dgm:prSet>
      <dgm:spPr/>
      <dgm:t>
        <a:bodyPr/>
        <a:lstStyle/>
        <a:p>
          <a:endParaRPr lang="es-CO"/>
        </a:p>
      </dgm:t>
    </dgm:pt>
  </dgm:ptLst>
  <dgm:cxnLst>
    <dgm:cxn modelId="{368D2DF8-6EE8-46CB-95FE-862550127D8E}" type="presOf" srcId="{0DEC42D1-7341-4456-8F80-DAB62A828235}" destId="{7F8CFA40-8B02-452A-B87C-62BB26059B08}" srcOrd="0" destOrd="0" presId="urn:microsoft.com/office/officeart/2005/8/layout/vList2"/>
    <dgm:cxn modelId="{306C1122-98B9-442E-AF1E-B91E2E6833E0}" srcId="{0DEC42D1-7341-4456-8F80-DAB62A828235}" destId="{253567A8-DD3F-42C7-BAF8-3E50395D2AEB}" srcOrd="1" destOrd="0" parTransId="{675A7E24-18C9-4519-884F-3120D19E9405}" sibTransId="{ADD62553-7C27-4665-B9FE-83DBE6DD44E0}"/>
    <dgm:cxn modelId="{1C04D49C-E39B-45F3-ADB3-ED16C80E1CAF}" type="presOf" srcId="{3C3525D0-56A6-45FF-A48E-BF975E6C7B45}" destId="{9099CF6B-1B14-456B-8E14-EC736CED0138}" srcOrd="0" destOrd="0" presId="urn:microsoft.com/office/officeart/2005/8/layout/vList2"/>
    <dgm:cxn modelId="{8FAC96AC-893F-41DF-A46D-EBE84251EC9B}" srcId="{0DEC42D1-7341-4456-8F80-DAB62A828235}" destId="{3C3525D0-56A6-45FF-A48E-BF975E6C7B45}" srcOrd="0" destOrd="0" parTransId="{28C262EA-A29D-4283-9CDB-CAA2FE76D88F}" sibTransId="{195D3E43-070A-46EE-B3C2-5EB953F6E64F}"/>
    <dgm:cxn modelId="{71A33602-81CB-4237-A278-556C6FB69996}" type="presOf" srcId="{253567A8-DD3F-42C7-BAF8-3E50395D2AEB}" destId="{45F77ACD-6554-49B7-A296-FDE90C6E6E6C}" srcOrd="0" destOrd="0" presId="urn:microsoft.com/office/officeart/2005/8/layout/vList2"/>
    <dgm:cxn modelId="{41F6FD1A-8B2D-4892-9166-C63C2EA0AB16}" type="presOf" srcId="{67056B97-DD8A-42E7-9601-76C63ACC1039}" destId="{9BB26ECE-6479-4A77-87B1-C3FF39AD9955}" srcOrd="0" destOrd="0" presId="urn:microsoft.com/office/officeart/2005/8/layout/vList2"/>
    <dgm:cxn modelId="{7C204E42-BD52-4F26-A9B1-F8C395B31A52}" srcId="{3C3525D0-56A6-45FF-A48E-BF975E6C7B45}" destId="{67056B97-DD8A-42E7-9601-76C63ACC1039}" srcOrd="0" destOrd="0" parTransId="{F8894BA3-B51A-4FB0-ACD2-69355E0AEE2C}" sibTransId="{374D02CC-242D-4C6A-AC88-666C92EC3739}"/>
    <dgm:cxn modelId="{CCAFF92C-021C-4A9F-A798-028C558D066E}" type="presParOf" srcId="{7F8CFA40-8B02-452A-B87C-62BB26059B08}" destId="{9099CF6B-1B14-456B-8E14-EC736CED0138}" srcOrd="0" destOrd="0" presId="urn:microsoft.com/office/officeart/2005/8/layout/vList2"/>
    <dgm:cxn modelId="{E9CD00FF-EE4D-41B9-8F24-18A9EC80E467}" type="presParOf" srcId="{7F8CFA40-8B02-452A-B87C-62BB26059B08}" destId="{9BB26ECE-6479-4A77-87B1-C3FF39AD9955}" srcOrd="1" destOrd="0" presId="urn:microsoft.com/office/officeart/2005/8/layout/vList2"/>
    <dgm:cxn modelId="{2D07AE6D-CC06-42DE-9BCE-3E0982951B30}" type="presParOf" srcId="{7F8CFA40-8B02-452A-B87C-62BB26059B08}" destId="{45F77ACD-6554-49B7-A296-FDE90C6E6E6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3B301A45-B92A-449F-9EFF-4ADBA8027CD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5809E3A6-4E45-417D-90AB-CCCB585F2A1D}">
      <dgm:prSet/>
      <dgm:spPr>
        <a:solidFill>
          <a:srgbClr val="002060"/>
        </a:solidFill>
      </dgm:spPr>
      <dgm:t>
        <a:bodyPr/>
        <a:lstStyle/>
        <a:p>
          <a:pPr rtl="0"/>
          <a:r>
            <a:rPr lang="es-CO" dirty="0" smtClean="0"/>
            <a:t>La palabra thelema viene del griego y significa ‘voluntad,’ que proviene del verbo griego que significa: querer, desear, propósito. </a:t>
          </a:r>
          <a:endParaRPr lang="es-CO" dirty="0"/>
        </a:p>
      </dgm:t>
    </dgm:pt>
    <dgm:pt modelId="{762D8F9D-B3BE-47C9-B81A-9EC43F776946}" type="parTrans" cxnId="{EC938980-F6E2-4AA3-816D-0DBF0BAE9665}">
      <dgm:prSet/>
      <dgm:spPr/>
      <dgm:t>
        <a:bodyPr/>
        <a:lstStyle/>
        <a:p>
          <a:endParaRPr lang="es-CO"/>
        </a:p>
      </dgm:t>
    </dgm:pt>
    <dgm:pt modelId="{2EB75BD5-14B9-45C7-8B49-5F204D1EFF23}" type="sibTrans" cxnId="{EC938980-F6E2-4AA3-816D-0DBF0BAE9665}">
      <dgm:prSet/>
      <dgm:spPr/>
      <dgm:t>
        <a:bodyPr/>
        <a:lstStyle/>
        <a:p>
          <a:endParaRPr lang="es-CO"/>
        </a:p>
      </dgm:t>
    </dgm:pt>
    <dgm:pt modelId="{68BF3B72-977F-4B00-BC2F-F5776626F565}">
      <dgm:prSet/>
      <dgm:spPr/>
      <dgm:t>
        <a:bodyPr/>
        <a:lstStyle/>
        <a:p>
          <a:pPr rtl="0"/>
          <a:r>
            <a:rPr lang="es-CO" dirty="0" smtClean="0"/>
            <a:t>Los escritos del cristianismo primitivo usan esta palabra griega para referirse a la </a:t>
          </a:r>
          <a:r>
            <a:rPr lang="es-CO" u="sng" dirty="0" smtClean="0"/>
            <a:t>voluntad de Jehová</a:t>
          </a:r>
          <a:r>
            <a:rPr lang="es-CO" dirty="0" smtClean="0"/>
            <a:t>. Y la voluntad de Jehová es obedecer su Ley. ver </a:t>
          </a:r>
          <a:r>
            <a:rPr lang="es-CO" dirty="0" smtClean="0">
              <a:solidFill>
                <a:srgbClr val="FF0000"/>
              </a:solidFill>
            </a:rPr>
            <a:t>(Salmos 40:7-8; Mateo 7:21): </a:t>
          </a:r>
          <a:r>
            <a:rPr lang="es-CO" dirty="0" smtClean="0"/>
            <a:t>“amar a Dios de todo corazón y amar al prójimo como a ti mismo”. ver </a:t>
          </a:r>
          <a:r>
            <a:rPr lang="es-CO" dirty="0" smtClean="0">
              <a:solidFill>
                <a:srgbClr val="FF0000"/>
              </a:solidFill>
            </a:rPr>
            <a:t>(Deuteronomio 6:4-5; Marcos 12:29-30; Levítico 19:18; Marcos 12:31) </a:t>
          </a:r>
          <a:r>
            <a:rPr lang="es-CO" dirty="0" smtClean="0"/>
            <a:t>expresada en los Diez Mandamientos. ver </a:t>
          </a:r>
          <a:r>
            <a:rPr lang="es-CO" dirty="0" smtClean="0">
              <a:solidFill>
                <a:srgbClr val="FF0000"/>
              </a:solidFill>
            </a:rPr>
            <a:t>(Romanos 13:9; Éxodo 20:1-17).</a:t>
          </a:r>
          <a:endParaRPr lang="es-CO" dirty="0">
            <a:solidFill>
              <a:srgbClr val="FF0000"/>
            </a:solidFill>
          </a:endParaRPr>
        </a:p>
      </dgm:t>
    </dgm:pt>
    <dgm:pt modelId="{931871C5-F4F3-41F8-8546-584109FE1AD6}" type="parTrans" cxnId="{B0D5D674-BFBB-459C-B1F7-996C677B1E00}">
      <dgm:prSet/>
      <dgm:spPr/>
      <dgm:t>
        <a:bodyPr/>
        <a:lstStyle/>
        <a:p>
          <a:endParaRPr lang="es-CO"/>
        </a:p>
      </dgm:t>
    </dgm:pt>
    <dgm:pt modelId="{2C225FD5-8166-4825-9876-22EEB8F894BA}" type="sibTrans" cxnId="{B0D5D674-BFBB-459C-B1F7-996C677B1E00}">
      <dgm:prSet/>
      <dgm:spPr/>
      <dgm:t>
        <a:bodyPr/>
        <a:lstStyle/>
        <a:p>
          <a:endParaRPr lang="es-CO"/>
        </a:p>
      </dgm:t>
    </dgm:pt>
    <dgm:pt modelId="{2D4E3D82-FB53-4D1A-A6AF-009C46637631}">
      <dgm:prSet/>
      <dgm:spPr>
        <a:solidFill>
          <a:srgbClr val="002060"/>
        </a:solidFill>
      </dgm:spPr>
      <dgm:t>
        <a:bodyPr/>
        <a:lstStyle/>
        <a:p>
          <a:pPr rtl="0"/>
          <a:r>
            <a:rPr lang="es-CO" dirty="0" smtClean="0"/>
            <a:t>A propósito de la alquimia y de los alquimistas… El propósito del alquimista es el de usar “magia” y química para crear la piedra filosofal— </a:t>
          </a:r>
          <a:r>
            <a:rPr lang="es-CO" u="sng" dirty="0" smtClean="0"/>
            <a:t>que representa a Satanás</a:t>
          </a:r>
          <a:r>
            <a:rPr lang="es-CO" dirty="0" smtClean="0"/>
            <a:t>. Así como Jesús es la piedra angular del cristianismo según </a:t>
          </a:r>
          <a:r>
            <a:rPr lang="es-CO" b="1" u="sng" dirty="0" smtClean="0"/>
            <a:t>(Efesios 2:20)</a:t>
          </a:r>
          <a:r>
            <a:rPr lang="es-CO" b="1" u="none" dirty="0" smtClean="0"/>
            <a:t>, </a:t>
          </a:r>
          <a:r>
            <a:rPr lang="es-CO" dirty="0" smtClean="0"/>
            <a:t>los satánicos tienen su piedra “filosofal.”</a:t>
          </a:r>
          <a:endParaRPr lang="es-CO" dirty="0"/>
        </a:p>
      </dgm:t>
    </dgm:pt>
    <dgm:pt modelId="{3F61DB57-D913-485F-A3BD-ECDD067E2B09}" type="parTrans" cxnId="{CD9B7578-45A3-4185-A3A5-C1208F84ECD7}">
      <dgm:prSet/>
      <dgm:spPr/>
      <dgm:t>
        <a:bodyPr/>
        <a:lstStyle/>
        <a:p>
          <a:endParaRPr lang="es-CO"/>
        </a:p>
      </dgm:t>
    </dgm:pt>
    <dgm:pt modelId="{640F7EA6-9AFA-418D-9590-6C4A2C9EDE1B}" type="sibTrans" cxnId="{CD9B7578-45A3-4185-A3A5-C1208F84ECD7}">
      <dgm:prSet/>
      <dgm:spPr/>
      <dgm:t>
        <a:bodyPr/>
        <a:lstStyle/>
        <a:p>
          <a:endParaRPr lang="es-CO"/>
        </a:p>
      </dgm:t>
    </dgm:pt>
    <dgm:pt modelId="{B63BF9C5-2A12-4337-9DB6-24F514B43C5C}" type="pres">
      <dgm:prSet presAssocID="{3B301A45-B92A-449F-9EFF-4ADBA8027CD1}" presName="linear" presStyleCnt="0">
        <dgm:presLayoutVars>
          <dgm:animLvl val="lvl"/>
          <dgm:resizeHandles val="exact"/>
        </dgm:presLayoutVars>
      </dgm:prSet>
      <dgm:spPr/>
      <dgm:t>
        <a:bodyPr/>
        <a:lstStyle/>
        <a:p>
          <a:endParaRPr lang="es-CO"/>
        </a:p>
      </dgm:t>
    </dgm:pt>
    <dgm:pt modelId="{9131B471-4634-4222-9F92-9CE1D158C0C9}" type="pres">
      <dgm:prSet presAssocID="{5809E3A6-4E45-417D-90AB-CCCB585F2A1D}" presName="parentText" presStyleLbl="node1" presStyleIdx="0" presStyleCnt="2">
        <dgm:presLayoutVars>
          <dgm:chMax val="0"/>
          <dgm:bulletEnabled val="1"/>
        </dgm:presLayoutVars>
      </dgm:prSet>
      <dgm:spPr/>
      <dgm:t>
        <a:bodyPr/>
        <a:lstStyle/>
        <a:p>
          <a:endParaRPr lang="es-CO"/>
        </a:p>
      </dgm:t>
    </dgm:pt>
    <dgm:pt modelId="{71AB6A53-B2F5-42E3-827D-A6028C328FF5}" type="pres">
      <dgm:prSet presAssocID="{5809E3A6-4E45-417D-90AB-CCCB585F2A1D}" presName="childText" presStyleLbl="revTx" presStyleIdx="0" presStyleCnt="1">
        <dgm:presLayoutVars>
          <dgm:bulletEnabled val="1"/>
        </dgm:presLayoutVars>
      </dgm:prSet>
      <dgm:spPr/>
      <dgm:t>
        <a:bodyPr/>
        <a:lstStyle/>
        <a:p>
          <a:endParaRPr lang="es-CO"/>
        </a:p>
      </dgm:t>
    </dgm:pt>
    <dgm:pt modelId="{A8C3D0B1-F0EE-408D-A9F9-8D957B14669E}" type="pres">
      <dgm:prSet presAssocID="{2D4E3D82-FB53-4D1A-A6AF-009C46637631}" presName="parentText" presStyleLbl="node1" presStyleIdx="1" presStyleCnt="2">
        <dgm:presLayoutVars>
          <dgm:chMax val="0"/>
          <dgm:bulletEnabled val="1"/>
        </dgm:presLayoutVars>
      </dgm:prSet>
      <dgm:spPr/>
      <dgm:t>
        <a:bodyPr/>
        <a:lstStyle/>
        <a:p>
          <a:endParaRPr lang="es-CO"/>
        </a:p>
      </dgm:t>
    </dgm:pt>
  </dgm:ptLst>
  <dgm:cxnLst>
    <dgm:cxn modelId="{DBBF317F-F095-41DF-A16F-6F160908E49B}" type="presOf" srcId="{5809E3A6-4E45-417D-90AB-CCCB585F2A1D}" destId="{9131B471-4634-4222-9F92-9CE1D158C0C9}" srcOrd="0" destOrd="0" presId="urn:microsoft.com/office/officeart/2005/8/layout/vList2"/>
    <dgm:cxn modelId="{BF631E2C-8A6F-4DD9-8B12-3BCC94374C50}" type="presOf" srcId="{3B301A45-B92A-449F-9EFF-4ADBA8027CD1}" destId="{B63BF9C5-2A12-4337-9DB6-24F514B43C5C}" srcOrd="0" destOrd="0" presId="urn:microsoft.com/office/officeart/2005/8/layout/vList2"/>
    <dgm:cxn modelId="{4E6DCE01-FE94-4119-A3DF-D82AE2FD9F52}" type="presOf" srcId="{68BF3B72-977F-4B00-BC2F-F5776626F565}" destId="{71AB6A53-B2F5-42E3-827D-A6028C328FF5}" srcOrd="0" destOrd="0" presId="urn:microsoft.com/office/officeart/2005/8/layout/vList2"/>
    <dgm:cxn modelId="{EC938980-F6E2-4AA3-816D-0DBF0BAE9665}" srcId="{3B301A45-B92A-449F-9EFF-4ADBA8027CD1}" destId="{5809E3A6-4E45-417D-90AB-CCCB585F2A1D}" srcOrd="0" destOrd="0" parTransId="{762D8F9D-B3BE-47C9-B81A-9EC43F776946}" sibTransId="{2EB75BD5-14B9-45C7-8B49-5F204D1EFF23}"/>
    <dgm:cxn modelId="{CD9B7578-45A3-4185-A3A5-C1208F84ECD7}" srcId="{3B301A45-B92A-449F-9EFF-4ADBA8027CD1}" destId="{2D4E3D82-FB53-4D1A-A6AF-009C46637631}" srcOrd="1" destOrd="0" parTransId="{3F61DB57-D913-485F-A3BD-ECDD067E2B09}" sibTransId="{640F7EA6-9AFA-418D-9590-6C4A2C9EDE1B}"/>
    <dgm:cxn modelId="{5451CE84-0ADB-4A81-97D3-6ACBD92A763D}" type="presOf" srcId="{2D4E3D82-FB53-4D1A-A6AF-009C46637631}" destId="{A8C3D0B1-F0EE-408D-A9F9-8D957B14669E}" srcOrd="0" destOrd="0" presId="urn:microsoft.com/office/officeart/2005/8/layout/vList2"/>
    <dgm:cxn modelId="{B0D5D674-BFBB-459C-B1F7-996C677B1E00}" srcId="{5809E3A6-4E45-417D-90AB-CCCB585F2A1D}" destId="{68BF3B72-977F-4B00-BC2F-F5776626F565}" srcOrd="0" destOrd="0" parTransId="{931871C5-F4F3-41F8-8546-584109FE1AD6}" sibTransId="{2C225FD5-8166-4825-9876-22EEB8F894BA}"/>
    <dgm:cxn modelId="{3C09EF21-3511-49D5-991F-073EC0593EAC}" type="presParOf" srcId="{B63BF9C5-2A12-4337-9DB6-24F514B43C5C}" destId="{9131B471-4634-4222-9F92-9CE1D158C0C9}" srcOrd="0" destOrd="0" presId="urn:microsoft.com/office/officeart/2005/8/layout/vList2"/>
    <dgm:cxn modelId="{ADED5195-B0DE-4A05-890F-719FF0475A8E}" type="presParOf" srcId="{B63BF9C5-2A12-4337-9DB6-24F514B43C5C}" destId="{71AB6A53-B2F5-42E3-827D-A6028C328FF5}" srcOrd="1" destOrd="0" presId="urn:microsoft.com/office/officeart/2005/8/layout/vList2"/>
    <dgm:cxn modelId="{1AC85F47-92DE-4C2F-8C17-E65E86831FF4}" type="presParOf" srcId="{B63BF9C5-2A12-4337-9DB6-24F514B43C5C}" destId="{A8C3D0B1-F0EE-408D-A9F9-8D957B14669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0A4DE8-FA84-47FB-A5C5-7A41CFD0A4C0}">
      <dsp:nvSpPr>
        <dsp:cNvPr id="0" name=""/>
        <dsp:cNvSpPr/>
      </dsp:nvSpPr>
      <dsp:spPr>
        <a:xfrm>
          <a:off x="-407971" y="0"/>
          <a:ext cx="5976664" cy="5976664"/>
        </a:xfrm>
        <a:prstGeom prst="triangl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404AE1-49BD-42D1-838A-A6C4C4C298C6}">
      <dsp:nvSpPr>
        <dsp:cNvPr id="0" name=""/>
        <dsp:cNvSpPr/>
      </dsp:nvSpPr>
      <dsp:spPr>
        <a:xfrm>
          <a:off x="2580360" y="600018"/>
          <a:ext cx="3884831" cy="1305060"/>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s-CO" sz="3200" b="1" kern="1200" dirty="0" smtClean="0"/>
            <a:t>¿Qué más ocurrió el año 2015?</a:t>
          </a:r>
          <a:endParaRPr lang="es-CO" sz="3200" kern="1200" dirty="0"/>
        </a:p>
      </dsp:txBody>
      <dsp:txXfrm>
        <a:off x="2644068" y="663726"/>
        <a:ext cx="3757415" cy="1177644"/>
      </dsp:txXfrm>
    </dsp:sp>
    <dsp:sp modelId="{ACFA9519-AF25-449D-A5CF-CBBB8358CD10}">
      <dsp:nvSpPr>
        <dsp:cNvPr id="0" name=""/>
        <dsp:cNvSpPr/>
      </dsp:nvSpPr>
      <dsp:spPr>
        <a:xfrm>
          <a:off x="407982" y="2104864"/>
          <a:ext cx="8229588" cy="1305060"/>
        </a:xfrm>
        <a:prstGeom prst="roundRect">
          <a:avLst/>
        </a:prstGeom>
        <a:solidFill>
          <a:srgbClr val="FFC0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En Junio el papa sacó su Encíclica Papal titulada Laudato Si. “Laudato Si” del latín, significa “Alabado Seas” y es una frase que Francisco la sacó del Cantico del Sole o “</a:t>
          </a:r>
          <a:r>
            <a:rPr lang="es-CO" sz="2000" u="sng" kern="1200" dirty="0" smtClean="0"/>
            <a:t>Cántico del Sol</a:t>
          </a:r>
          <a:r>
            <a:rPr lang="es-CO" sz="2000" kern="1200" dirty="0" smtClean="0"/>
            <a:t>,” una canción escrita por Francisco de Asís—el ‘patrono de la ecología.’ </a:t>
          </a:r>
          <a:endParaRPr lang="es-CO" sz="2000" kern="1200" dirty="0"/>
        </a:p>
      </dsp:txBody>
      <dsp:txXfrm>
        <a:off x="471690" y="2168572"/>
        <a:ext cx="8102172" cy="1177644"/>
      </dsp:txXfrm>
    </dsp:sp>
    <dsp:sp modelId="{F143923D-2072-4DBB-91DD-47DE484CF0EF}">
      <dsp:nvSpPr>
        <dsp:cNvPr id="0" name=""/>
        <dsp:cNvSpPr/>
      </dsp:nvSpPr>
      <dsp:spPr>
        <a:xfrm>
          <a:off x="754295" y="3536405"/>
          <a:ext cx="7536961" cy="1677107"/>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b="1" kern="1200" dirty="0" smtClean="0"/>
            <a:t>El papa Francisco no pudo haber escogido un mejor título ya que la agenda principal de </a:t>
          </a:r>
          <a:r>
            <a:rPr lang="es-CO" sz="2400" b="1" u="sng" kern="1200" dirty="0" smtClean="0"/>
            <a:t>esta Encíclica es la de dar un impulso a la ley dominical bajo un falso manto de piedad hacia los POBRES, LA FAMILIA Y EL MEDIO AMBIENTE</a:t>
          </a:r>
          <a:r>
            <a:rPr lang="es-CO" sz="2400" b="1" kern="1200" dirty="0" smtClean="0"/>
            <a:t>.</a:t>
          </a:r>
          <a:endParaRPr lang="es-CO" sz="1900" b="1" kern="1200" dirty="0"/>
        </a:p>
      </dsp:txBody>
      <dsp:txXfrm>
        <a:off x="836165" y="3618275"/>
        <a:ext cx="7373221" cy="15133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D065E2-9939-4749-B018-7A6637A9F34B}">
      <dsp:nvSpPr>
        <dsp:cNvPr id="0" name=""/>
        <dsp:cNvSpPr/>
      </dsp:nvSpPr>
      <dsp:spPr>
        <a:xfrm>
          <a:off x="0" y="97363"/>
          <a:ext cx="8229600" cy="2574000"/>
        </a:xfrm>
        <a:prstGeom prst="roundRect">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kern="1200" dirty="0" smtClean="0"/>
            <a:t>El primero de este mes de Diciembre de 2015, la organización PETA (People for the Ethical Treatment of Animals – </a:t>
          </a:r>
          <a:r>
            <a:rPr lang="es-CO" sz="2500" b="1" u="sng" kern="1200" dirty="0" smtClean="0"/>
            <a:t>Personas por el Trato Ético de Animales</a:t>
          </a:r>
          <a:r>
            <a:rPr lang="es-CO" sz="2500" kern="1200" dirty="0" smtClean="0"/>
            <a:t>), el mayor grupo por los derechos de los animales en el mundo</a:t>
          </a:r>
          <a:r>
            <a:rPr lang="es-CO" sz="2500" u="sng" kern="1200" dirty="0" smtClean="0"/>
            <a:t>, eligió al papa Francisco como persona del año 2015, justamente por su Encíclica papal de Laudato Si. Fuente</a:t>
          </a:r>
          <a:r>
            <a:rPr lang="es-CO" sz="2500" kern="1200" dirty="0" smtClean="0"/>
            <a:t>.</a:t>
          </a:r>
          <a:endParaRPr lang="es-CO" sz="2500" kern="1200" dirty="0"/>
        </a:p>
      </dsp:txBody>
      <dsp:txXfrm>
        <a:off x="125652" y="223015"/>
        <a:ext cx="7978296" cy="2322696"/>
      </dsp:txXfrm>
    </dsp:sp>
    <dsp:sp modelId="{D99B9053-F199-439B-82DD-A2A9125F804E}">
      <dsp:nvSpPr>
        <dsp:cNvPr id="0" name=""/>
        <dsp:cNvSpPr/>
      </dsp:nvSpPr>
      <dsp:spPr>
        <a:xfrm>
          <a:off x="0" y="2671363"/>
          <a:ext cx="8229600" cy="633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1750" rIns="177800" bIns="31750" numCol="1" spcCol="1270" anchor="t" anchorCtr="0">
          <a:noAutofit/>
        </a:bodyPr>
        <a:lstStyle/>
        <a:p>
          <a:pPr marL="228600" lvl="1" indent="-228600" algn="l" defTabSz="889000" rtl="0">
            <a:lnSpc>
              <a:spcPct val="90000"/>
            </a:lnSpc>
            <a:spcBef>
              <a:spcPct val="0"/>
            </a:spcBef>
            <a:spcAft>
              <a:spcPct val="20000"/>
            </a:spcAft>
            <a:buChar char="••"/>
          </a:pPr>
          <a:r>
            <a:rPr lang="es-CO" sz="2000" kern="1200" dirty="0" smtClean="0"/>
            <a:t>En la Encíclica del papa Francisco hay una sección dedicada especialmente al domingo:</a:t>
          </a:r>
          <a:endParaRPr lang="es-CO" sz="2000" kern="1200" dirty="0"/>
        </a:p>
      </dsp:txBody>
      <dsp:txXfrm>
        <a:off x="0" y="2671363"/>
        <a:ext cx="8229600" cy="633937"/>
      </dsp:txXfrm>
    </dsp:sp>
    <dsp:sp modelId="{0F7E9C28-DC83-4A83-BB70-0431C2FDFD21}">
      <dsp:nvSpPr>
        <dsp:cNvPr id="0" name=""/>
        <dsp:cNvSpPr/>
      </dsp:nvSpPr>
      <dsp:spPr>
        <a:xfrm>
          <a:off x="0" y="3305300"/>
          <a:ext cx="8229600" cy="2574000"/>
        </a:xfrm>
        <a:prstGeom prst="roundRect">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kern="1200" dirty="0" smtClean="0"/>
            <a:t>El domingo es el día de la Resurrección, el «primer día » de la nueva creación, cuya primicia es la humanidad resucitada del Señor, garantía de la transfiguración final de toda la realidad creada. Además, ese día anuncia « el descanso eterno del hombre en Dios».</a:t>
          </a:r>
          <a:endParaRPr lang="es-CO" sz="2500" kern="1200" dirty="0"/>
        </a:p>
      </dsp:txBody>
      <dsp:txXfrm>
        <a:off x="125652" y="3430952"/>
        <a:ext cx="7978296" cy="23226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EBF0FC-6446-4897-A544-7B6F05597B94}">
      <dsp:nvSpPr>
        <dsp:cNvPr id="0" name=""/>
        <dsp:cNvSpPr/>
      </dsp:nvSpPr>
      <dsp:spPr>
        <a:xfrm>
          <a:off x="0" y="21951"/>
          <a:ext cx="8229600" cy="20592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De este modo, la espiritualidad cristiana incorpora el valor del descanso y de la fiesta. El ser humano tiende a reducir el descanso contemplativo al ámbito de lo infecundo o innecesario, olvidando que así se quita a la obra que se realiza lo más importante: su sentido. </a:t>
          </a:r>
          <a:endParaRPr lang="es-CO" sz="2400" kern="1200" dirty="0"/>
        </a:p>
      </dsp:txBody>
      <dsp:txXfrm>
        <a:off x="100522" y="122473"/>
        <a:ext cx="8028556" cy="1858156"/>
      </dsp:txXfrm>
    </dsp:sp>
    <dsp:sp modelId="{E1782938-6FF6-40D4-AB71-3057CB1B81B8}">
      <dsp:nvSpPr>
        <dsp:cNvPr id="0" name=""/>
        <dsp:cNvSpPr/>
      </dsp:nvSpPr>
      <dsp:spPr>
        <a:xfrm>
          <a:off x="0" y="2138751"/>
          <a:ext cx="8229600" cy="2059200"/>
        </a:xfrm>
        <a:prstGeom prst="roundRect">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kern="1200" dirty="0" smtClean="0"/>
            <a:t>Estamos llamados a incluir en nuestro obrar una dimensión receptiva y gratuita, que es algo diferente de un mero no hacer. Se trata de otra manera de obrar que forma parte de nuestra esencia. De ese modo, la acción humana es preservada no únicamente del activismo vacío, sino también del desenfreno voraz y de la conciencia aislada que lleva a perseguir sólo el beneficio personal. </a:t>
          </a:r>
          <a:endParaRPr lang="es-CO" sz="2000" kern="1200" dirty="0"/>
        </a:p>
      </dsp:txBody>
      <dsp:txXfrm>
        <a:off x="100522" y="2239273"/>
        <a:ext cx="8028556" cy="1858156"/>
      </dsp:txXfrm>
    </dsp:sp>
    <dsp:sp modelId="{9FEE093C-1A2D-46F5-BD72-5EE15909CCD7}">
      <dsp:nvSpPr>
        <dsp:cNvPr id="0" name=""/>
        <dsp:cNvSpPr/>
      </dsp:nvSpPr>
      <dsp:spPr>
        <a:xfrm>
          <a:off x="0" y="4255552"/>
          <a:ext cx="8229600" cy="2059200"/>
        </a:xfrm>
        <a:prstGeom prst="roundRect">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s-CO" sz="2800" kern="1200" dirty="0" smtClean="0"/>
            <a:t>La ley del descanso semanal imponía abstenerse del trabajo el séptimo día «</a:t>
          </a:r>
          <a:r>
            <a:rPr lang="es-CO" sz="2800" kern="1200" dirty="0" smtClean="0">
              <a:latin typeface="Agency FB" pitchFamily="34" charset="0"/>
            </a:rPr>
            <a:t>para que reposen tu buey y tu asno y puedan respirar el hijo de tu esclava y el emigrante</a:t>
          </a:r>
          <a:r>
            <a:rPr lang="es-CO" sz="2800" kern="1200" dirty="0" smtClean="0"/>
            <a:t> » </a:t>
          </a:r>
          <a:r>
            <a:rPr lang="es-CO" sz="2800" b="1" u="sng" kern="1200" dirty="0" smtClean="0"/>
            <a:t>(Ex 23: 12).</a:t>
          </a:r>
          <a:endParaRPr lang="es-CO" sz="2800" b="1" u="sng" kern="1200" dirty="0"/>
        </a:p>
      </dsp:txBody>
      <dsp:txXfrm>
        <a:off x="100522" y="4356074"/>
        <a:ext cx="8028556" cy="18581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F20929-262E-454E-B7DA-C345984FAD7E}">
      <dsp:nvSpPr>
        <dsp:cNvPr id="0" name=""/>
        <dsp:cNvSpPr/>
      </dsp:nvSpPr>
      <dsp:spPr>
        <a:xfrm>
          <a:off x="0" y="142368"/>
          <a:ext cx="8229600" cy="1712880"/>
        </a:xfrm>
        <a:prstGeom prst="roundRect">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A medida que vamos estudiando y a medida que tenemos la oportunidad de compartir con nuestros hermanos acerca de lo que aprendemos al estudiar la ciencia de la salvación, llegamos a conocer cuánto abarca la ley y el plan de redención.</a:t>
          </a:r>
          <a:endParaRPr lang="es-CO" sz="2400" kern="1200" dirty="0"/>
        </a:p>
      </dsp:txBody>
      <dsp:txXfrm>
        <a:off x="83616" y="225984"/>
        <a:ext cx="8062368" cy="1545648"/>
      </dsp:txXfrm>
    </dsp:sp>
    <dsp:sp modelId="{F891A9F3-C488-4FD6-B00E-7EED08DF2D5B}">
      <dsp:nvSpPr>
        <dsp:cNvPr id="0" name=""/>
        <dsp:cNvSpPr/>
      </dsp:nvSpPr>
      <dsp:spPr>
        <a:xfrm>
          <a:off x="0" y="1855248"/>
          <a:ext cx="8229600" cy="1142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0480" rIns="170688" bIns="30480" numCol="1" spcCol="1270" anchor="t" anchorCtr="0">
          <a:noAutofit/>
        </a:bodyPr>
        <a:lstStyle/>
        <a:p>
          <a:pPr marL="171450" lvl="1" indent="-171450" algn="l" defTabSz="844550" rtl="0">
            <a:lnSpc>
              <a:spcPct val="90000"/>
            </a:lnSpc>
            <a:spcBef>
              <a:spcPct val="0"/>
            </a:spcBef>
            <a:spcAft>
              <a:spcPct val="20000"/>
            </a:spcAft>
            <a:buChar char="••"/>
          </a:pPr>
          <a:r>
            <a:rPr lang="es-CO" sz="1900" kern="1200" dirty="0" smtClean="0"/>
            <a:t>Creo que ya todos conocemos el tema de la Reforma Pro Salud, de la alimentación bíblica, de lo que entra por la boca, de nuestro apetito pervertido y la temperancia en el comer. Pero qué hay de lo que entra por los otros sentidos, que hay de esa otra temperancia y de esa reforma?</a:t>
          </a:r>
          <a:endParaRPr lang="es-CO" sz="1900" kern="1200" dirty="0"/>
        </a:p>
      </dsp:txBody>
      <dsp:txXfrm>
        <a:off x="0" y="1855248"/>
        <a:ext cx="8229600" cy="1142640"/>
      </dsp:txXfrm>
    </dsp:sp>
    <dsp:sp modelId="{83584395-FFDD-49D0-8D9D-9DBE044AC124}">
      <dsp:nvSpPr>
        <dsp:cNvPr id="0" name=""/>
        <dsp:cNvSpPr/>
      </dsp:nvSpPr>
      <dsp:spPr>
        <a:xfrm>
          <a:off x="0" y="2997888"/>
          <a:ext cx="8229600" cy="1712880"/>
        </a:xfrm>
        <a:prstGeom prst="roundRect">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Lo que entra por los ojos, los oídos y los demás sentidos también requiere de temperancia y afecta nuestra personalidad, nuestra mente, nuestra moral y nuestro cuerpo, tanto como lo que entra por nuestra boca.</a:t>
          </a:r>
          <a:endParaRPr lang="es-CO" sz="2400" kern="1200" dirty="0"/>
        </a:p>
      </dsp:txBody>
      <dsp:txXfrm>
        <a:off x="83616" y="3081504"/>
        <a:ext cx="8062368" cy="15456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3A1C7A-4ED9-420F-B449-90A074AA017C}">
      <dsp:nvSpPr>
        <dsp:cNvPr id="0" name=""/>
        <dsp:cNvSpPr/>
      </dsp:nvSpPr>
      <dsp:spPr>
        <a:xfrm>
          <a:off x="0" y="108595"/>
          <a:ext cx="8229600" cy="2738092"/>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kern="1200" dirty="0" smtClean="0">
              <a:solidFill>
                <a:schemeClr val="tx1"/>
              </a:solidFill>
            </a:rPr>
            <a:t>Es en este tiempo 1879 que la hermana White va a empezar a amonestar a los hermanos acerca de la importancia del cuidado de las avenidas del alma. Y cuáles eran los medios por los cuales las vías del alma estaban siendo atacadas? </a:t>
          </a:r>
          <a:r>
            <a:rPr lang="es-CO" sz="2300" b="1" u="sng" kern="1200" dirty="0" smtClean="0">
              <a:solidFill>
                <a:schemeClr val="tx1"/>
              </a:solidFill>
            </a:rPr>
            <a:t>El medio principal era la lectura…</a:t>
          </a:r>
          <a:endParaRPr lang="es-CO" sz="2300" b="1" kern="1200" dirty="0">
            <a:solidFill>
              <a:schemeClr val="tx1"/>
            </a:solidFill>
          </a:endParaRPr>
        </a:p>
      </dsp:txBody>
      <dsp:txXfrm>
        <a:off x="133663" y="242258"/>
        <a:ext cx="7962274" cy="2470766"/>
      </dsp:txXfrm>
    </dsp:sp>
    <dsp:sp modelId="{CC0CF7FD-2060-413F-A083-4B0E05E92522}">
      <dsp:nvSpPr>
        <dsp:cNvPr id="0" name=""/>
        <dsp:cNvSpPr/>
      </dsp:nvSpPr>
      <dsp:spPr>
        <a:xfrm>
          <a:off x="0" y="2846687"/>
          <a:ext cx="8229600" cy="571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9210" rIns="163576" bIns="29210" numCol="1" spcCol="1270" anchor="t" anchorCtr="0">
          <a:noAutofit/>
        </a:bodyPr>
        <a:lstStyle/>
        <a:p>
          <a:pPr marL="171450" lvl="1" indent="-171450" algn="l" defTabSz="800100" rtl="0">
            <a:lnSpc>
              <a:spcPct val="90000"/>
            </a:lnSpc>
            <a:spcBef>
              <a:spcPct val="0"/>
            </a:spcBef>
            <a:spcAft>
              <a:spcPct val="20000"/>
            </a:spcAft>
            <a:buChar char="••"/>
          </a:pPr>
          <a:r>
            <a:rPr lang="es-CO" sz="1800" kern="1200" dirty="0" smtClean="0"/>
            <a:t>Entonces, al leer lo que la hermana White tiene que decir sobre la lectura, pensemos de qué manera ese principio se aplica a nuestra época.</a:t>
          </a:r>
          <a:endParaRPr lang="es-CO" sz="1800" kern="1200" dirty="0"/>
        </a:p>
      </dsp:txBody>
      <dsp:txXfrm>
        <a:off x="0" y="2846687"/>
        <a:ext cx="8229600" cy="571320"/>
      </dsp:txXfrm>
    </dsp:sp>
    <dsp:sp modelId="{F48D2782-1A87-49B2-92FC-4441AA543A04}">
      <dsp:nvSpPr>
        <dsp:cNvPr id="0" name=""/>
        <dsp:cNvSpPr/>
      </dsp:nvSpPr>
      <dsp:spPr>
        <a:xfrm>
          <a:off x="0" y="3418008"/>
          <a:ext cx="8229600" cy="2738092"/>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u="sng" kern="1200" dirty="0" smtClean="0"/>
            <a:t>RH, Diciembre 11, 1879 Pár. 9</a:t>
          </a:r>
          <a:r>
            <a:rPr lang="es-CO" sz="2300" kern="1200" dirty="0" smtClean="0"/>
            <a:t>. </a:t>
          </a:r>
          <a:r>
            <a:rPr lang="es-CO" sz="2300" b="1" kern="1200" dirty="0" smtClean="0">
              <a:solidFill>
                <a:schemeClr val="tx1"/>
              </a:solidFill>
            </a:rPr>
            <a:t>“Se deben hacer esfuerzos especiales para excluir de nuestros hogares esa clase de literatura que no puede tener una influencia beneficiosa sobre nuestros hijos. Muchas veces me ha dolido encontrar en las mesas o en las bibliotecas de los guardadores del Sábado, artículos y libros llenos de romance, que sus hijos hojeaban ansiosamente.”</a:t>
          </a:r>
          <a:endParaRPr lang="es-CO" sz="2300" b="1" kern="1200" dirty="0">
            <a:solidFill>
              <a:schemeClr val="tx1"/>
            </a:solidFill>
          </a:endParaRPr>
        </a:p>
      </dsp:txBody>
      <dsp:txXfrm>
        <a:off x="133663" y="3551671"/>
        <a:ext cx="7962274" cy="247076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953DEE-9FE3-4365-8F32-B433C5D75779}">
      <dsp:nvSpPr>
        <dsp:cNvPr id="0" name=""/>
        <dsp:cNvSpPr/>
      </dsp:nvSpPr>
      <dsp:spPr>
        <a:xfrm>
          <a:off x="0" y="78181"/>
          <a:ext cx="8229600" cy="2069730"/>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rtl="0">
            <a:lnSpc>
              <a:spcPct val="90000"/>
            </a:lnSpc>
            <a:spcBef>
              <a:spcPct val="0"/>
            </a:spcBef>
            <a:spcAft>
              <a:spcPct val="35000"/>
            </a:spcAft>
          </a:pPr>
          <a:r>
            <a:rPr lang="es-CO" sz="2900" b="1" u="sng" kern="1200" dirty="0" smtClean="0"/>
            <a:t>RH, Diciembre 11, 1879 Par. 8 .</a:t>
          </a:r>
          <a:r>
            <a:rPr lang="es-CO" sz="2900" kern="1200" dirty="0" smtClean="0"/>
            <a:t> </a:t>
          </a:r>
          <a:r>
            <a:rPr lang="es-CO" sz="2900" kern="1200" dirty="0" smtClean="0">
              <a:solidFill>
                <a:schemeClr val="tx1"/>
              </a:solidFill>
            </a:rPr>
            <a:t>“Los niños necesitan la lectura correcta, que solventará la diversión y recreación, sin desmoralizar la mente ni cansar el cuerpo. </a:t>
          </a:r>
          <a:endParaRPr lang="es-CO" sz="2900" kern="1200" dirty="0">
            <a:solidFill>
              <a:schemeClr val="tx1"/>
            </a:solidFill>
          </a:endParaRPr>
        </a:p>
      </dsp:txBody>
      <dsp:txXfrm>
        <a:off x="101036" y="179217"/>
        <a:ext cx="8027528" cy="1867658"/>
      </dsp:txXfrm>
    </dsp:sp>
    <dsp:sp modelId="{DDBC03BD-9BEA-492D-99AD-153CB803A92D}">
      <dsp:nvSpPr>
        <dsp:cNvPr id="0" name=""/>
        <dsp:cNvSpPr/>
      </dsp:nvSpPr>
      <dsp:spPr>
        <a:xfrm>
          <a:off x="0" y="2147911"/>
          <a:ext cx="8229600" cy="1680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6830" rIns="206248" bIns="36830" numCol="1" spcCol="1270" anchor="t" anchorCtr="0">
          <a:noAutofit/>
        </a:bodyPr>
        <a:lstStyle/>
        <a:p>
          <a:pPr marL="228600" lvl="1" indent="-228600" algn="l" defTabSz="1022350" rtl="0">
            <a:lnSpc>
              <a:spcPct val="90000"/>
            </a:lnSpc>
            <a:spcBef>
              <a:spcPct val="0"/>
            </a:spcBef>
            <a:spcAft>
              <a:spcPct val="20000"/>
            </a:spcAft>
            <a:buChar char="••"/>
          </a:pPr>
          <a:r>
            <a:rPr lang="es-CO" sz="2300" kern="1200" dirty="0" smtClean="0"/>
            <a:t>Si se les enseña a amar el romance y las tiras cómicas, libros instructivos y los artículos serán desagradables para ellos. La mayoría de niños y jóvenes tendrán material de lectura; y si no les es seleccionado para ellos, ellos lo van a seleccionar por sí mismos.</a:t>
          </a:r>
          <a:endParaRPr lang="es-CO" sz="2300" kern="1200" dirty="0"/>
        </a:p>
      </dsp:txBody>
      <dsp:txXfrm>
        <a:off x="0" y="2147911"/>
        <a:ext cx="8229600" cy="1680840"/>
      </dsp:txXfrm>
    </dsp:sp>
    <dsp:sp modelId="{675A9A0B-0788-46D4-8E42-7C4F436145C6}">
      <dsp:nvSpPr>
        <dsp:cNvPr id="0" name=""/>
        <dsp:cNvSpPr/>
      </dsp:nvSpPr>
      <dsp:spPr>
        <a:xfrm>
          <a:off x="0" y="3828752"/>
          <a:ext cx="8229600" cy="2069730"/>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rtl="0">
            <a:lnSpc>
              <a:spcPct val="90000"/>
            </a:lnSpc>
            <a:spcBef>
              <a:spcPct val="0"/>
            </a:spcBef>
            <a:spcAft>
              <a:spcPct val="35000"/>
            </a:spcAft>
          </a:pPr>
          <a:r>
            <a:rPr lang="es-CO" sz="2900" kern="1200" dirty="0" smtClean="0">
              <a:solidFill>
                <a:schemeClr val="tx1"/>
              </a:solidFill>
            </a:rPr>
            <a:t>Ellos pueden encontrar una calidad ruinosa de lectura en cualquier lugar, y ellos aprenden rápido a amarla; pero si la lectura pura y buena les es suministrada, ellos cultivarán el gusto por ella.”</a:t>
          </a:r>
          <a:endParaRPr lang="es-CO" sz="2900" kern="1200" dirty="0">
            <a:solidFill>
              <a:schemeClr val="tx1"/>
            </a:solidFill>
          </a:endParaRPr>
        </a:p>
      </dsp:txBody>
      <dsp:txXfrm>
        <a:off x="101036" y="3929788"/>
        <a:ext cx="8027528" cy="186765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F377D7-752B-4770-9A7C-1297701BF1F3}">
      <dsp:nvSpPr>
        <dsp:cNvPr id="0" name=""/>
        <dsp:cNvSpPr/>
      </dsp:nvSpPr>
      <dsp:spPr>
        <a:xfrm>
          <a:off x="0" y="462898"/>
          <a:ext cx="8229600" cy="2062125"/>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b="1" u="sng" kern="1200" dirty="0" smtClean="0"/>
            <a:t>RH, Diciembre 11, 1879 Par. 10.</a:t>
          </a:r>
          <a:r>
            <a:rPr lang="es-CO" sz="2400" kern="1200" dirty="0" smtClean="0"/>
            <a:t> </a:t>
          </a:r>
          <a:r>
            <a:rPr lang="es-CO" sz="2400" kern="1200" dirty="0" smtClean="0">
              <a:solidFill>
                <a:schemeClr val="tx1"/>
              </a:solidFill>
            </a:rPr>
            <a:t>“Hay quienes profesan ser hermanos que no toman el Review, Signos, Instructor, o el Buena Salud, pero toman uno o más periódicos seculares. </a:t>
          </a:r>
          <a:endParaRPr lang="es-CO" sz="2400" kern="1200" dirty="0">
            <a:solidFill>
              <a:schemeClr val="tx1"/>
            </a:solidFill>
          </a:endParaRPr>
        </a:p>
      </dsp:txBody>
      <dsp:txXfrm>
        <a:off x="100665" y="563563"/>
        <a:ext cx="8028270" cy="1860795"/>
      </dsp:txXfrm>
    </dsp:sp>
    <dsp:sp modelId="{FA75E487-26D5-4F24-A87F-E20E0269CCD7}">
      <dsp:nvSpPr>
        <dsp:cNvPr id="0" name=""/>
        <dsp:cNvSpPr/>
      </dsp:nvSpPr>
      <dsp:spPr>
        <a:xfrm>
          <a:off x="0" y="2525023"/>
          <a:ext cx="8229600" cy="1142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0480" rIns="170688" bIns="30480" numCol="1" spcCol="1270" anchor="t" anchorCtr="0">
          <a:noAutofit/>
        </a:bodyPr>
        <a:lstStyle/>
        <a:p>
          <a:pPr marL="171450" lvl="1" indent="-171450" algn="l" defTabSz="844550" rtl="0">
            <a:lnSpc>
              <a:spcPct val="90000"/>
            </a:lnSpc>
            <a:spcBef>
              <a:spcPct val="0"/>
            </a:spcBef>
            <a:spcAft>
              <a:spcPct val="20000"/>
            </a:spcAft>
            <a:buChar char="••"/>
          </a:pPr>
          <a:r>
            <a:rPr lang="es-CO" sz="1900" kern="1200" dirty="0" smtClean="0"/>
            <a:t>Sus hijos están profundamente interesados en leer estos cuentos ficticios e historias de amor que se encuentran en estos periódicos, y que su padre se puede dar el lujo de pagar, aunque afirmando que no puede darse el lujo de pagar por nuestros periódicos y publicaciones con la verdad presente. </a:t>
          </a:r>
          <a:endParaRPr lang="es-CO" sz="1900" kern="1200" dirty="0"/>
        </a:p>
      </dsp:txBody>
      <dsp:txXfrm>
        <a:off x="0" y="2525023"/>
        <a:ext cx="8229600" cy="1142640"/>
      </dsp:txXfrm>
    </dsp:sp>
    <dsp:sp modelId="{A9D23F36-CAEE-41B4-B3BD-2C1DE05AC51E}">
      <dsp:nvSpPr>
        <dsp:cNvPr id="0" name=""/>
        <dsp:cNvSpPr/>
      </dsp:nvSpPr>
      <dsp:spPr>
        <a:xfrm>
          <a:off x="0" y="3667664"/>
          <a:ext cx="8229600" cy="2062125"/>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solidFill>
                <a:schemeClr val="tx1"/>
              </a:solidFill>
            </a:rPr>
            <a:t>Así los padres están educando el gusto de sus hijos para devorar con avidez las enfermas historias sensacionalistas que se encuentran en las columnas de los periódicos. </a:t>
          </a:r>
          <a:r>
            <a:rPr lang="es-CO" sz="2400" u="sng" kern="1200" dirty="0" smtClean="0">
              <a:solidFill>
                <a:schemeClr val="tx1"/>
              </a:solidFill>
            </a:rPr>
            <a:t>Toda lectura tal es venenosa; deja una mancha en el alma, y alienta el amor por una lectura barata que rebaja la moral y arruina la mente</a:t>
          </a:r>
          <a:r>
            <a:rPr lang="es-CO" sz="2400" kern="1200" dirty="0" smtClean="0">
              <a:solidFill>
                <a:schemeClr val="tx1"/>
              </a:solidFill>
            </a:rPr>
            <a:t>.”</a:t>
          </a:r>
          <a:endParaRPr lang="es-CO" sz="2400" kern="1200" dirty="0">
            <a:solidFill>
              <a:schemeClr val="tx1"/>
            </a:solidFill>
          </a:endParaRPr>
        </a:p>
      </dsp:txBody>
      <dsp:txXfrm>
        <a:off x="100665" y="3768329"/>
        <a:ext cx="8028270" cy="186079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DD8AE-1E6B-4F07-B853-ECCD0B17F429}">
      <dsp:nvSpPr>
        <dsp:cNvPr id="0" name=""/>
        <dsp:cNvSpPr/>
      </dsp:nvSpPr>
      <dsp:spPr>
        <a:xfrm>
          <a:off x="0" y="20937"/>
          <a:ext cx="8229600" cy="2424240"/>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s-CO" sz="2800" b="1" u="sng" kern="1200" dirty="0" smtClean="0"/>
            <a:t>RH, Diciembre 11, 1879 Par. 11. </a:t>
          </a:r>
          <a:r>
            <a:rPr lang="es-CO" sz="2800" kern="1200" dirty="0" smtClean="0">
              <a:solidFill>
                <a:schemeClr val="tx1"/>
              </a:solidFill>
            </a:rPr>
            <a:t>“Los padres deben cuidar a sus hijos, y enseñarles a cultivar una imaginación pura y a rehuir, como a un leproso, las historietas locas de amor que se presentan en los periódicos. </a:t>
          </a:r>
          <a:endParaRPr lang="es-CO" sz="2800" kern="1200" dirty="0">
            <a:solidFill>
              <a:schemeClr val="tx1"/>
            </a:solidFill>
          </a:endParaRPr>
        </a:p>
      </dsp:txBody>
      <dsp:txXfrm>
        <a:off x="118342" y="139279"/>
        <a:ext cx="7992916" cy="2187556"/>
      </dsp:txXfrm>
    </dsp:sp>
    <dsp:sp modelId="{A74575B9-9E7B-4742-8379-B0EAFF370DB4}">
      <dsp:nvSpPr>
        <dsp:cNvPr id="0" name=""/>
        <dsp:cNvSpPr/>
      </dsp:nvSpPr>
      <dsp:spPr>
        <a:xfrm>
          <a:off x="0" y="2445177"/>
          <a:ext cx="8229600" cy="1014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5560" rIns="199136" bIns="35560" numCol="1" spcCol="1270" anchor="t" anchorCtr="0">
          <a:noAutofit/>
        </a:bodyPr>
        <a:lstStyle/>
        <a:p>
          <a:pPr marL="228600" lvl="1" indent="-228600" algn="l" defTabSz="977900" rtl="0">
            <a:lnSpc>
              <a:spcPct val="90000"/>
            </a:lnSpc>
            <a:spcBef>
              <a:spcPct val="0"/>
            </a:spcBef>
            <a:spcAft>
              <a:spcPct val="20000"/>
            </a:spcAft>
            <a:buChar char="••"/>
          </a:pPr>
          <a:r>
            <a:rPr lang="es-CO" sz="2200" kern="1200" dirty="0" smtClean="0"/>
            <a:t>Que las publicaciones sobre temas morales y religiosos puedan encontrarse en sus mesas y bibliotecas, para que vuestros hijos puedan cultivar un gusto por la lectura elevada.”</a:t>
          </a:r>
          <a:endParaRPr lang="es-CO" sz="2200" kern="1200" dirty="0"/>
        </a:p>
      </dsp:txBody>
      <dsp:txXfrm>
        <a:off x="0" y="2445177"/>
        <a:ext cx="8229600" cy="1014300"/>
      </dsp:txXfrm>
    </dsp:sp>
    <dsp:sp modelId="{F3B39650-F78E-4EA6-880B-7E2F79548A5B}">
      <dsp:nvSpPr>
        <dsp:cNvPr id="0" name=""/>
        <dsp:cNvSpPr/>
      </dsp:nvSpPr>
      <dsp:spPr>
        <a:xfrm>
          <a:off x="0" y="3459478"/>
          <a:ext cx="8229600" cy="2424240"/>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s-CO" sz="2800" kern="1200" dirty="0" smtClean="0">
              <a:solidFill>
                <a:schemeClr val="tx1"/>
              </a:solidFill>
            </a:rPr>
            <a:t>Los siguientes párrafos son de la segunda carta de la hermana White de la cual se sacaron párrafos para la Navidad en el Hogar Cristiano:</a:t>
          </a:r>
          <a:endParaRPr lang="es-CO" sz="2800" kern="1200" dirty="0">
            <a:solidFill>
              <a:schemeClr val="tx1"/>
            </a:solidFill>
          </a:endParaRPr>
        </a:p>
      </dsp:txBody>
      <dsp:txXfrm>
        <a:off x="118342" y="3577820"/>
        <a:ext cx="7992916" cy="218755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341A6D-CBB7-42B8-B1ED-E7D9A784450B}">
      <dsp:nvSpPr>
        <dsp:cNvPr id="0" name=""/>
        <dsp:cNvSpPr/>
      </dsp:nvSpPr>
      <dsp:spPr>
        <a:xfrm>
          <a:off x="0" y="102307"/>
          <a:ext cx="8229600" cy="2689318"/>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b="1" u="sng" kern="1200" dirty="0" smtClean="0"/>
            <a:t>RH, Diciembre 9, 1884 Par. 10. </a:t>
          </a:r>
          <a:r>
            <a:rPr lang="es-CO" sz="2400" kern="1200" dirty="0" smtClean="0"/>
            <a:t> </a:t>
          </a:r>
          <a:r>
            <a:rPr lang="es-CO" sz="2400" kern="1200" dirty="0" smtClean="0">
              <a:solidFill>
                <a:schemeClr val="tx1"/>
              </a:solidFill>
            </a:rPr>
            <a:t>“El hombre ha abandonado a Dios en casi todo, y ha volcado la atención sobre sí mismo. Ha abandonado los manantiales puros de aguas vivas que fluyen desde el trono de Dios, y ha cavado para sí cisternas rotas, que no pueden retener agua. </a:t>
          </a:r>
          <a:endParaRPr lang="es-CO" sz="2400" kern="1200" dirty="0">
            <a:solidFill>
              <a:schemeClr val="tx1"/>
            </a:solidFill>
          </a:endParaRPr>
        </a:p>
      </dsp:txBody>
      <dsp:txXfrm>
        <a:off x="131282" y="233589"/>
        <a:ext cx="7967036" cy="2426754"/>
      </dsp:txXfrm>
    </dsp:sp>
    <dsp:sp modelId="{2A52536D-622D-436F-8FA1-8D7A02E7B171}">
      <dsp:nvSpPr>
        <dsp:cNvPr id="0" name=""/>
        <dsp:cNvSpPr/>
      </dsp:nvSpPr>
      <dsp:spPr>
        <a:xfrm>
          <a:off x="0" y="2857865"/>
          <a:ext cx="8229600" cy="2689318"/>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kern="1200" dirty="0" smtClean="0">
              <a:solidFill>
                <a:schemeClr val="tx1"/>
              </a:solidFill>
            </a:rPr>
            <a:t>Dios dio al hombre una libertad condicional para que éste pueda ser hecho apto para el cielo. El debía mirar hacia arriba a Dios, quien debía ser la adoración del alma; pero el talento, las habilidades, y los poderes inventivos son todos ejercitados para hacer del yo el objeto supremo de la atención. El hombre ha retirado su mirada de la Deidad, y ha fijado sus ojos en lo finito, lo terrenal, lo corruptible.”</a:t>
          </a:r>
          <a:endParaRPr lang="es-CO" sz="2300" b="1" kern="1200" dirty="0">
            <a:solidFill>
              <a:schemeClr val="tx1"/>
            </a:solidFill>
          </a:endParaRPr>
        </a:p>
      </dsp:txBody>
      <dsp:txXfrm>
        <a:off x="131282" y="2989147"/>
        <a:ext cx="7967036" cy="242675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890EC1-EB6D-45C1-AC0A-63F2F0A12918}">
      <dsp:nvSpPr>
        <dsp:cNvPr id="0" name=""/>
        <dsp:cNvSpPr/>
      </dsp:nvSpPr>
      <dsp:spPr>
        <a:xfrm>
          <a:off x="0" y="2211"/>
          <a:ext cx="8229600" cy="3061012"/>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s-CO" sz="2200" b="1" u="sng" kern="1200" dirty="0" smtClean="0"/>
            <a:t>RH, Diciembre 9, 1884 Par. 11</a:t>
          </a:r>
          <a:r>
            <a:rPr lang="es-CO" sz="2200" b="1" u="none" kern="1200" dirty="0" smtClean="0"/>
            <a:t>. </a:t>
          </a:r>
          <a:r>
            <a:rPr lang="es-CO" sz="2400" b="1" kern="1200" dirty="0" smtClean="0">
              <a:solidFill>
                <a:schemeClr val="tx1"/>
              </a:solidFill>
            </a:rPr>
            <a:t>“Satanás está en este trabajo de sacar a Dios de la mente e interponer el mundo y el yo para que el ojo no se fije únicamente en la gloria de Dios. Satanás seduce y atrapa la mente. Su sabiduría infernal se ejerce continuamente en amoldar y modelar el material con el que tiene que lidiar, en hacer de Dios el menor y último objeto de devoción.”</a:t>
          </a:r>
          <a:endParaRPr lang="es-CO" sz="2400" b="1" kern="1200" dirty="0">
            <a:solidFill>
              <a:schemeClr val="tx1"/>
            </a:solidFill>
          </a:endParaRPr>
        </a:p>
      </dsp:txBody>
      <dsp:txXfrm>
        <a:off x="149426" y="151637"/>
        <a:ext cx="7930748" cy="2762160"/>
      </dsp:txXfrm>
    </dsp:sp>
    <dsp:sp modelId="{7CC57C97-F598-4BAF-A15A-9DCA262E2B48}">
      <dsp:nvSpPr>
        <dsp:cNvPr id="0" name=""/>
        <dsp:cNvSpPr/>
      </dsp:nvSpPr>
      <dsp:spPr>
        <a:xfrm>
          <a:off x="0" y="3129464"/>
          <a:ext cx="8229600" cy="3061012"/>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u="sng" kern="1200" dirty="0" smtClean="0"/>
            <a:t>RH, Diciembre 9, 1884 Par. 12</a:t>
          </a:r>
          <a:r>
            <a:rPr lang="es-CO" sz="2300" kern="1200" dirty="0" smtClean="0"/>
            <a:t>. </a:t>
          </a:r>
          <a:r>
            <a:rPr lang="es-CO" sz="2300" b="1" kern="1200" dirty="0" smtClean="0">
              <a:solidFill>
                <a:schemeClr val="tx1"/>
              </a:solidFill>
            </a:rPr>
            <a:t>“Las diversas diversiones de la sociedad han sido la ruina de miles que, de no ser por estos dispositivos de Satanás, podrían ser siervos del Dios vivo. Hay restos de caracteres vistos en todas partes que han sido destruidos por el dorado placer de moda; y aún esa misma obra sigue adelante. Miles más irán a la ruina sin abrir sus ojos para ver y sentir el hecho de que, a pesar de que son profesos cristianos, son más amantes de los deleites que de Dios.”</a:t>
          </a:r>
          <a:endParaRPr lang="es-CO" sz="2300" b="1" kern="1200" dirty="0">
            <a:solidFill>
              <a:schemeClr val="tx1"/>
            </a:solidFill>
          </a:endParaRPr>
        </a:p>
      </dsp:txBody>
      <dsp:txXfrm>
        <a:off x="149426" y="3278890"/>
        <a:ext cx="7930748" cy="276216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4A638E-4BDF-4450-8ECD-1FDD91A9C8EF}">
      <dsp:nvSpPr>
        <dsp:cNvPr id="0" name=""/>
        <dsp:cNvSpPr/>
      </dsp:nvSpPr>
      <dsp:spPr>
        <a:xfrm>
          <a:off x="0" y="61372"/>
          <a:ext cx="8229600" cy="2368080"/>
        </a:xfrm>
        <a:prstGeom prst="round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u="sng" kern="1200" dirty="0" smtClean="0">
              <a:solidFill>
                <a:srgbClr val="FF0000"/>
              </a:solidFill>
            </a:rPr>
            <a:t>2MCP pg. 233.4 </a:t>
          </a:r>
          <a:r>
            <a:rPr lang="es-CO" sz="2300" b="1" u="none" kern="1200" dirty="0" smtClean="0">
              <a:solidFill>
                <a:srgbClr val="FF0000"/>
              </a:solidFill>
            </a:rPr>
            <a:t>. </a:t>
          </a:r>
          <a:r>
            <a:rPr lang="es-CO" sz="2300" kern="1200" dirty="0" smtClean="0">
              <a:solidFill>
                <a:schemeClr val="tx1"/>
              </a:solidFill>
            </a:rPr>
            <a:t>“Eviten la lectura y la contemplación de cosas que sugieran pensamientos impuros. Cultiven las facultades morales e intelectuales. No se permitan que esas facultades se debiliten y se perviertan por el exceso de lectura incluso de libros de historias. Sé de mentes poderosas que se han desequilibrado, o se han paralizado, por la intemperancia en la lectura.”</a:t>
          </a:r>
          <a:endParaRPr lang="es-CO" sz="2300" kern="1200" dirty="0">
            <a:solidFill>
              <a:schemeClr val="tx1"/>
            </a:solidFill>
          </a:endParaRPr>
        </a:p>
      </dsp:txBody>
      <dsp:txXfrm>
        <a:off x="115600" y="176972"/>
        <a:ext cx="7998400" cy="2136880"/>
      </dsp:txXfrm>
    </dsp:sp>
    <dsp:sp modelId="{AB7086B6-B080-4DA7-B7C5-43621853D420}">
      <dsp:nvSpPr>
        <dsp:cNvPr id="0" name=""/>
        <dsp:cNvSpPr/>
      </dsp:nvSpPr>
      <dsp:spPr>
        <a:xfrm>
          <a:off x="0" y="2495692"/>
          <a:ext cx="8229600" cy="2368080"/>
        </a:xfrm>
        <a:prstGeom prst="round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u="sng" kern="1200" dirty="0" smtClean="0">
              <a:solidFill>
                <a:srgbClr val="FF0000"/>
              </a:solidFill>
            </a:rPr>
            <a:t>EC (Edificación del Carácter) pg. 388.2</a:t>
          </a:r>
          <a:r>
            <a:rPr lang="es-CO" sz="2300" b="1" u="none" kern="1200" dirty="0" smtClean="0">
              <a:solidFill>
                <a:srgbClr val="FF0000"/>
              </a:solidFill>
            </a:rPr>
            <a:t>. </a:t>
          </a:r>
          <a:r>
            <a:rPr lang="es-CO" sz="2300" kern="1200" dirty="0" smtClean="0">
              <a:solidFill>
                <a:schemeClr val="tx1"/>
              </a:solidFill>
            </a:rPr>
            <a:t>“Las inteligencias humanas quedan con facilidad fascinadas por los engaños de Satanás, y estas obras (libros) producen desagrado por el estudio de la Palabra de Dios, la cual, si se la recibe y aprecia, asegura la vida eterna.</a:t>
          </a:r>
          <a:endParaRPr lang="es-CO" sz="2300" kern="1200" dirty="0">
            <a:solidFill>
              <a:schemeClr val="tx1"/>
            </a:solidFill>
          </a:endParaRPr>
        </a:p>
      </dsp:txBody>
      <dsp:txXfrm>
        <a:off x="115600" y="2611292"/>
        <a:ext cx="7998400" cy="213688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ACCD1-C4D5-4B53-8CD9-D2C059F8D47B}">
      <dsp:nvSpPr>
        <dsp:cNvPr id="0" name=""/>
        <dsp:cNvSpPr/>
      </dsp:nvSpPr>
      <dsp:spPr>
        <a:xfrm>
          <a:off x="0" y="135253"/>
          <a:ext cx="8229600" cy="2574000"/>
        </a:xfrm>
        <a:prstGeom prst="round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solidFill>
                <a:schemeClr val="tx1"/>
              </a:solidFill>
            </a:rPr>
            <a:t>Vosotros seréis sujetos a hábitos, y debéis recordar que los hábitos correctos son bendiciones tanto en sus efectos sobre vuestro carácter como en su influencia benéfica sobre los demás; empero los malos hábitos, una vez establecidos, ejercen un poder despótico y esclavizan las inteligencias.</a:t>
          </a:r>
          <a:endParaRPr lang="es-CO" sz="2400" kern="1200" dirty="0">
            <a:solidFill>
              <a:schemeClr val="tx1"/>
            </a:solidFill>
          </a:endParaRPr>
        </a:p>
      </dsp:txBody>
      <dsp:txXfrm>
        <a:off x="125652" y="260905"/>
        <a:ext cx="7978296" cy="2322696"/>
      </dsp:txXfrm>
    </dsp:sp>
    <dsp:sp modelId="{22CD0EF2-98E6-4D68-A216-9B79E8CFE19A}">
      <dsp:nvSpPr>
        <dsp:cNvPr id="0" name=""/>
        <dsp:cNvSpPr/>
      </dsp:nvSpPr>
      <dsp:spPr>
        <a:xfrm>
          <a:off x="0" y="2709254"/>
          <a:ext cx="8229600" cy="7741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7940" rIns="156464" bIns="27940" numCol="1" spcCol="1270" anchor="t" anchorCtr="0">
          <a:noAutofit/>
        </a:bodyPr>
        <a:lstStyle/>
        <a:p>
          <a:pPr marL="171450" lvl="1" indent="-171450" algn="l" defTabSz="755650" rtl="0">
            <a:lnSpc>
              <a:spcPct val="90000"/>
            </a:lnSpc>
            <a:spcBef>
              <a:spcPct val="0"/>
            </a:spcBef>
            <a:spcAft>
              <a:spcPct val="20000"/>
            </a:spcAft>
            <a:buChar char="••"/>
          </a:pPr>
          <a:r>
            <a:rPr lang="es-CO" sz="1700" kern="1200" dirty="0" smtClean="0"/>
            <a:t>Si nunca hubierais leído una sola palabra en estos libros, seríais hoy mucho más capaces de comprender el Libro más digno de ser estudiado y que da las únicas ideas correctas sobre educación.”</a:t>
          </a:r>
          <a:endParaRPr lang="es-CO" sz="1700" kern="1200" dirty="0"/>
        </a:p>
      </dsp:txBody>
      <dsp:txXfrm>
        <a:off x="0" y="2709254"/>
        <a:ext cx="8229600" cy="774180"/>
      </dsp:txXfrm>
    </dsp:sp>
    <dsp:sp modelId="{E2F2E1AB-CD02-44AC-BD18-1E9B0DD47BC1}">
      <dsp:nvSpPr>
        <dsp:cNvPr id="0" name=""/>
        <dsp:cNvSpPr/>
      </dsp:nvSpPr>
      <dsp:spPr>
        <a:xfrm>
          <a:off x="0" y="3483434"/>
          <a:ext cx="8229600" cy="2574000"/>
        </a:xfrm>
        <a:prstGeom prst="round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s-CO" sz="2200" b="1" u="sng" kern="1200" dirty="0" smtClean="0">
              <a:solidFill>
                <a:srgbClr val="FF0000"/>
              </a:solidFill>
            </a:rPr>
            <a:t>2MCP pg. 233.2</a:t>
          </a:r>
          <a:r>
            <a:rPr lang="es-CO" sz="2200" b="1" u="none" kern="1200" dirty="0" smtClean="0">
              <a:solidFill>
                <a:srgbClr val="FF0000"/>
              </a:solidFill>
            </a:rPr>
            <a:t>. </a:t>
          </a:r>
          <a:r>
            <a:rPr lang="es-CO" sz="2200" b="1" kern="1200" dirty="0" smtClean="0">
              <a:solidFill>
                <a:schemeClr val="tx1"/>
              </a:solidFill>
            </a:rPr>
            <a:t>“Conozco personalmente a algunos que han perdido el tono saludable de la mente como consecuencia de los malos hábitos de lectura. </a:t>
          </a:r>
          <a:r>
            <a:rPr lang="es-CO" sz="2200" b="1" u="sng" kern="1200" dirty="0" smtClean="0">
              <a:solidFill>
                <a:schemeClr val="tx1"/>
              </a:solidFill>
            </a:rPr>
            <a:t>Pasan por la vida con una imaginación enfermiza, magnificando la más pequeña ofensa</a:t>
          </a:r>
          <a:r>
            <a:rPr lang="es-CO" sz="2200" b="1" kern="1200" dirty="0" smtClean="0">
              <a:solidFill>
                <a:schemeClr val="tx1"/>
              </a:solidFill>
            </a:rPr>
            <a:t>. Cosas que una mente sana y sensata no tomarían en cuenta, se convierten para ellos en pruebas insoportables e insuperables obstáculos. Sus vidas transcurren bajo una sombra constante.”</a:t>
          </a:r>
          <a:endParaRPr lang="es-CO" sz="2200" b="1" kern="1200" dirty="0">
            <a:solidFill>
              <a:schemeClr val="tx1"/>
            </a:solidFill>
          </a:endParaRPr>
        </a:p>
      </dsp:txBody>
      <dsp:txXfrm>
        <a:off x="125652" y="3609086"/>
        <a:ext cx="7978296" cy="232269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A648DF-16B0-46DB-AA04-F94BE1B41AE8}">
      <dsp:nvSpPr>
        <dsp:cNvPr id="0" name=""/>
        <dsp:cNvSpPr/>
      </dsp:nvSpPr>
      <dsp:spPr>
        <a:xfrm>
          <a:off x="0" y="146349"/>
          <a:ext cx="8229600" cy="2676960"/>
        </a:xfrm>
        <a:prstGeom prst="roundRect">
          <a:avLst/>
        </a:prstGeom>
        <a:solidFill>
          <a:schemeClr val="bg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s-CO" sz="2600" b="1" u="sng" kern="1200" dirty="0" smtClean="0"/>
            <a:t>2MCP pg. 235.2</a:t>
          </a:r>
          <a:r>
            <a:rPr lang="es-CO" sz="2600" b="1" u="none" kern="1200" dirty="0" smtClean="0"/>
            <a:t>. </a:t>
          </a:r>
          <a:r>
            <a:rPr lang="es-CO" sz="2600" kern="1200" dirty="0" smtClean="0">
              <a:solidFill>
                <a:srgbClr val="002060"/>
              </a:solidFill>
            </a:rPr>
            <a:t>“A menos que veamos la vida tal como es, a menos que dejemos a un lado las brillantes fantasías de la imaginación y descendamos hasta las sobrias lecciones de la experiencia, </a:t>
          </a:r>
          <a:r>
            <a:rPr lang="es-CO" sz="2600" u="sng" kern="1200" dirty="0" smtClean="0">
              <a:solidFill>
                <a:srgbClr val="002060"/>
              </a:solidFill>
            </a:rPr>
            <a:t>cuando despertemos será demasiado tarde</a:t>
          </a:r>
          <a:r>
            <a:rPr lang="es-CO" sz="2600" kern="1200" dirty="0" smtClean="0">
              <a:solidFill>
                <a:srgbClr val="002060"/>
              </a:solidFill>
            </a:rPr>
            <a:t>. Entonces nos daremos cuenta de la terrible equivocación que hemos cometido.”</a:t>
          </a:r>
          <a:endParaRPr lang="es-CO" sz="2600" kern="1200" dirty="0">
            <a:solidFill>
              <a:srgbClr val="002060"/>
            </a:solidFill>
          </a:endParaRPr>
        </a:p>
      </dsp:txBody>
      <dsp:txXfrm>
        <a:off x="130678" y="277027"/>
        <a:ext cx="7968244" cy="2415604"/>
      </dsp:txXfrm>
    </dsp:sp>
    <dsp:sp modelId="{8386945E-DAD5-489A-A257-0DB1DBA0AEEC}">
      <dsp:nvSpPr>
        <dsp:cNvPr id="0" name=""/>
        <dsp:cNvSpPr/>
      </dsp:nvSpPr>
      <dsp:spPr>
        <a:xfrm>
          <a:off x="0" y="2898189"/>
          <a:ext cx="8229600" cy="2676960"/>
        </a:xfrm>
        <a:prstGeom prst="roundRect">
          <a:avLst/>
        </a:prstGeom>
        <a:solidFill>
          <a:schemeClr val="bg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s-CO" sz="2600" b="1" u="sng" kern="1200" dirty="0" smtClean="0"/>
            <a:t>MJ pg. 198.6</a:t>
          </a:r>
          <a:r>
            <a:rPr lang="es-CO" sz="2600" b="1" u="none" kern="1200" dirty="0" smtClean="0"/>
            <a:t>. </a:t>
          </a:r>
          <a:r>
            <a:rPr lang="es-CO" sz="2600" kern="1200" dirty="0" smtClean="0">
              <a:solidFill>
                <a:srgbClr val="002060"/>
              </a:solidFill>
            </a:rPr>
            <a:t>“Cuando se cultiva el gusto por las historias sensacionales y excitantes, se pervierte el gusto moral, y la mente no se satisface a menos que sea constantemente alimentada con este alimento inútil, malsano.</a:t>
          </a:r>
          <a:endParaRPr lang="es-CO" sz="2600" kern="1200" dirty="0">
            <a:solidFill>
              <a:srgbClr val="002060"/>
            </a:solidFill>
          </a:endParaRPr>
        </a:p>
      </dsp:txBody>
      <dsp:txXfrm>
        <a:off x="130678" y="3028867"/>
        <a:ext cx="7968244" cy="241560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3BFC25-E812-4B77-AFB7-A36E9BFAAAD4}">
      <dsp:nvSpPr>
        <dsp:cNvPr id="0" name=""/>
        <dsp:cNvSpPr/>
      </dsp:nvSpPr>
      <dsp:spPr>
        <a:xfrm>
          <a:off x="0" y="61003"/>
          <a:ext cx="8229600" cy="2464019"/>
        </a:xfrm>
        <a:prstGeom prst="roundRect">
          <a:avLst/>
        </a:prstGeom>
        <a:solidFill>
          <a:schemeClr val="accent3">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s-CO" sz="2800" b="1" kern="1200" dirty="0" smtClean="0">
              <a:solidFill>
                <a:srgbClr val="002060"/>
              </a:solidFill>
            </a:rPr>
            <a:t>Los intemperantes hábitos de lectura ejercen sobre el cerebro una influencia perniciosa tan cierta como la de la intemperancia en la comida y la bebida.” De libros.</a:t>
          </a:r>
          <a:endParaRPr lang="es-CO" sz="2800" b="1" kern="1200" dirty="0">
            <a:solidFill>
              <a:srgbClr val="002060"/>
            </a:solidFill>
          </a:endParaRPr>
        </a:p>
      </dsp:txBody>
      <dsp:txXfrm>
        <a:off x="120283" y="181286"/>
        <a:ext cx="7989034" cy="2223453"/>
      </dsp:txXfrm>
    </dsp:sp>
    <dsp:sp modelId="{D393BD79-F39F-4EB3-8A58-C0E44DC6D751}">
      <dsp:nvSpPr>
        <dsp:cNvPr id="0" name=""/>
        <dsp:cNvSpPr/>
      </dsp:nvSpPr>
      <dsp:spPr>
        <a:xfrm>
          <a:off x="0" y="2525023"/>
          <a:ext cx="8229600" cy="1142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0480" rIns="170688" bIns="30480" numCol="1" spcCol="1270" anchor="t" anchorCtr="0">
          <a:noAutofit/>
        </a:bodyPr>
        <a:lstStyle/>
        <a:p>
          <a:pPr marL="171450" lvl="1" indent="-171450" algn="l" defTabSz="844550" rtl="0">
            <a:lnSpc>
              <a:spcPct val="90000"/>
            </a:lnSpc>
            <a:spcBef>
              <a:spcPct val="0"/>
            </a:spcBef>
            <a:spcAft>
              <a:spcPct val="20000"/>
            </a:spcAft>
            <a:buChar char="••"/>
          </a:pPr>
          <a:r>
            <a:rPr lang="es-CO" sz="1900" kern="1200" dirty="0" smtClean="0"/>
            <a:t>Ahora, si decimos que no debemos leer tal libro porque es satánico, o escuchar cierta música porque es satánica o ver cierta película porque es satánica, seguramente esto suena demasiado fanático. Pero, y si se puede demostrar que su origen o influencia es verdaderamente satánico?</a:t>
          </a:r>
          <a:endParaRPr lang="es-CO" sz="1900" kern="1200" dirty="0"/>
        </a:p>
      </dsp:txBody>
      <dsp:txXfrm>
        <a:off x="0" y="2525023"/>
        <a:ext cx="8229600" cy="1142640"/>
      </dsp:txXfrm>
    </dsp:sp>
    <dsp:sp modelId="{3DED3537-9D6C-412F-B023-E6507D67BCEA}">
      <dsp:nvSpPr>
        <dsp:cNvPr id="0" name=""/>
        <dsp:cNvSpPr/>
      </dsp:nvSpPr>
      <dsp:spPr>
        <a:xfrm>
          <a:off x="0" y="3667664"/>
          <a:ext cx="8229600" cy="2464019"/>
        </a:xfrm>
        <a:prstGeom prst="roundRect">
          <a:avLst/>
        </a:prstGeom>
        <a:solidFill>
          <a:schemeClr val="accent3">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b="1" kern="1200" dirty="0" smtClean="0">
              <a:solidFill>
                <a:srgbClr val="002060"/>
              </a:solidFill>
            </a:rPr>
            <a:t>Tomemos un caso práctico con un autor muy conocido mundialmente: Paulo Coelho. Paulo Coelho es un escritor brasilero muy exitoso mundialmente, ha recibido varios premios internacionales, y es el autor más vendido de lengua portuguesa. Su libro más famoso—El Alquimista—ha sido traducido a 80 lenguajes.</a:t>
          </a:r>
          <a:endParaRPr lang="es-CO" sz="2400" b="1" kern="1200" dirty="0">
            <a:solidFill>
              <a:srgbClr val="002060"/>
            </a:solidFill>
          </a:endParaRPr>
        </a:p>
      </dsp:txBody>
      <dsp:txXfrm>
        <a:off x="120283" y="3787947"/>
        <a:ext cx="7989034" cy="222345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99CF6B-1B14-456B-8E14-EC736CED0138}">
      <dsp:nvSpPr>
        <dsp:cNvPr id="0" name=""/>
        <dsp:cNvSpPr/>
      </dsp:nvSpPr>
      <dsp:spPr>
        <a:xfrm>
          <a:off x="0" y="35365"/>
          <a:ext cx="8229600" cy="2683979"/>
        </a:xfrm>
        <a:prstGeom prst="roundRect">
          <a:avLst/>
        </a:prstGeom>
        <a:solidFill>
          <a:schemeClr val="accent4">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rtl="0">
            <a:lnSpc>
              <a:spcPct val="90000"/>
            </a:lnSpc>
            <a:spcBef>
              <a:spcPct val="0"/>
            </a:spcBef>
            <a:spcAft>
              <a:spcPct val="35000"/>
            </a:spcAft>
          </a:pPr>
          <a:r>
            <a:rPr lang="es-CO" sz="3100" b="1" kern="1200" dirty="0" smtClean="0"/>
            <a:t>La gloria del mundo es transitoria, y no es ella la que nos da la dimensión de nuestra vida, sino la elección que hacemos de seguir nuestra Leyenda Personal, tener fe en nuestras utopías y luchar por nuestros sueños.</a:t>
          </a:r>
          <a:endParaRPr lang="es-CO" sz="3100" b="1" kern="1200" dirty="0"/>
        </a:p>
      </dsp:txBody>
      <dsp:txXfrm>
        <a:off x="131021" y="166386"/>
        <a:ext cx="7967558" cy="2421937"/>
      </dsp:txXfrm>
    </dsp:sp>
    <dsp:sp modelId="{9BB26ECE-6479-4A77-87B1-C3FF39AD9955}">
      <dsp:nvSpPr>
        <dsp:cNvPr id="0" name=""/>
        <dsp:cNvSpPr/>
      </dsp:nvSpPr>
      <dsp:spPr>
        <a:xfrm>
          <a:off x="0" y="2719345"/>
          <a:ext cx="8229600" cy="7539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9370" rIns="220472" bIns="39370" numCol="1" spcCol="1270" anchor="t" anchorCtr="0">
          <a:noAutofit/>
        </a:bodyPr>
        <a:lstStyle/>
        <a:p>
          <a:pPr marL="228600" lvl="1" indent="-228600" algn="l" defTabSz="1066800" rtl="0">
            <a:lnSpc>
              <a:spcPct val="90000"/>
            </a:lnSpc>
            <a:spcBef>
              <a:spcPct val="0"/>
            </a:spcBef>
            <a:spcAft>
              <a:spcPct val="20000"/>
            </a:spcAft>
            <a:buChar char="••"/>
          </a:pPr>
          <a:r>
            <a:rPr lang="es-CO" sz="2400" kern="1200" dirty="0" smtClean="0"/>
            <a:t>Muchas de sus frases son compartidas por las redes sociales muy a menudo entre cristianos y no cristianos.</a:t>
          </a:r>
          <a:endParaRPr lang="es-CO" sz="2400" kern="1200" dirty="0"/>
        </a:p>
      </dsp:txBody>
      <dsp:txXfrm>
        <a:off x="0" y="2719345"/>
        <a:ext cx="8229600" cy="753997"/>
      </dsp:txXfrm>
    </dsp:sp>
    <dsp:sp modelId="{45F77ACD-6554-49B7-A296-FDE90C6E6E6C}">
      <dsp:nvSpPr>
        <dsp:cNvPr id="0" name=""/>
        <dsp:cNvSpPr/>
      </dsp:nvSpPr>
      <dsp:spPr>
        <a:xfrm>
          <a:off x="0" y="3473342"/>
          <a:ext cx="8229600" cy="2683979"/>
        </a:xfrm>
        <a:prstGeom prst="roundRect">
          <a:avLst/>
        </a:prstGeom>
        <a:solidFill>
          <a:schemeClr val="accent4">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rtl="0">
            <a:lnSpc>
              <a:spcPct val="90000"/>
            </a:lnSpc>
            <a:spcBef>
              <a:spcPct val="0"/>
            </a:spcBef>
            <a:spcAft>
              <a:spcPct val="35000"/>
            </a:spcAft>
          </a:pPr>
          <a:r>
            <a:rPr lang="es-CO" sz="3100" b="1" kern="1200" dirty="0" smtClean="0"/>
            <a:t>Si alguien fuera a decir que sus frases y novelas son satánicas, seguramente a esa persona la tildarían de loco o fanático. Sin embargo, y si se pudiera demostrar que efectivamente es satánico?</a:t>
          </a:r>
          <a:endParaRPr lang="es-CO" sz="3100" b="1" kern="1200" dirty="0"/>
        </a:p>
      </dsp:txBody>
      <dsp:txXfrm>
        <a:off x="131021" y="3604363"/>
        <a:ext cx="7967558" cy="242193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31B471-4634-4222-9F92-9CE1D158C0C9}">
      <dsp:nvSpPr>
        <dsp:cNvPr id="0" name=""/>
        <dsp:cNvSpPr/>
      </dsp:nvSpPr>
      <dsp:spPr>
        <a:xfrm>
          <a:off x="0" y="32543"/>
          <a:ext cx="8229600" cy="214804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kern="1200" dirty="0" smtClean="0"/>
            <a:t>La palabra thelema viene del griego y significa ‘voluntad,’ que proviene del verbo griego que significa: querer, desear, propósito. </a:t>
          </a:r>
          <a:endParaRPr lang="es-CO" sz="2500" kern="1200" dirty="0"/>
        </a:p>
      </dsp:txBody>
      <dsp:txXfrm>
        <a:off x="104859" y="137402"/>
        <a:ext cx="8019882" cy="1938328"/>
      </dsp:txXfrm>
    </dsp:sp>
    <dsp:sp modelId="{71AB6A53-B2F5-42E3-827D-A6028C328FF5}">
      <dsp:nvSpPr>
        <dsp:cNvPr id="0" name=""/>
        <dsp:cNvSpPr/>
      </dsp:nvSpPr>
      <dsp:spPr>
        <a:xfrm>
          <a:off x="0" y="2180590"/>
          <a:ext cx="8229600" cy="1759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1750" rIns="177800" bIns="31750" numCol="1" spcCol="1270" anchor="t" anchorCtr="0">
          <a:noAutofit/>
        </a:bodyPr>
        <a:lstStyle/>
        <a:p>
          <a:pPr marL="228600" lvl="1" indent="-228600" algn="l" defTabSz="889000" rtl="0">
            <a:lnSpc>
              <a:spcPct val="90000"/>
            </a:lnSpc>
            <a:spcBef>
              <a:spcPct val="0"/>
            </a:spcBef>
            <a:spcAft>
              <a:spcPct val="20000"/>
            </a:spcAft>
            <a:buChar char="••"/>
          </a:pPr>
          <a:r>
            <a:rPr lang="es-CO" sz="2000" kern="1200" dirty="0" smtClean="0"/>
            <a:t>Los escritos del cristianismo primitivo usan esta palabra griega para referirse a la </a:t>
          </a:r>
          <a:r>
            <a:rPr lang="es-CO" sz="2000" u="sng" kern="1200" dirty="0" smtClean="0"/>
            <a:t>voluntad de Jehová</a:t>
          </a:r>
          <a:r>
            <a:rPr lang="es-CO" sz="2000" kern="1200" dirty="0" smtClean="0"/>
            <a:t>. Y la voluntad de Jehová es obedecer su Ley. ver </a:t>
          </a:r>
          <a:r>
            <a:rPr lang="es-CO" sz="2000" kern="1200" dirty="0" smtClean="0">
              <a:solidFill>
                <a:srgbClr val="FF0000"/>
              </a:solidFill>
            </a:rPr>
            <a:t>(Salmos 40:7-8; Mateo 7:21): </a:t>
          </a:r>
          <a:r>
            <a:rPr lang="es-CO" sz="2000" kern="1200" dirty="0" smtClean="0"/>
            <a:t>“amar a Dios de todo corazón y amar al prójimo como a ti mismo”. ver </a:t>
          </a:r>
          <a:r>
            <a:rPr lang="es-CO" sz="2000" kern="1200" dirty="0" smtClean="0">
              <a:solidFill>
                <a:srgbClr val="FF0000"/>
              </a:solidFill>
            </a:rPr>
            <a:t>(Deuteronomio 6:4-5; Marcos 12:29-30; Levítico 19:18; Marcos 12:31) </a:t>
          </a:r>
          <a:r>
            <a:rPr lang="es-CO" sz="2000" kern="1200" dirty="0" smtClean="0"/>
            <a:t>expresada en los Diez Mandamientos. ver </a:t>
          </a:r>
          <a:r>
            <a:rPr lang="es-CO" sz="2000" kern="1200" dirty="0" smtClean="0">
              <a:solidFill>
                <a:srgbClr val="FF0000"/>
              </a:solidFill>
            </a:rPr>
            <a:t>(Romanos 13:9; Éxodo 20:1-17).</a:t>
          </a:r>
          <a:endParaRPr lang="es-CO" sz="2000" kern="1200" dirty="0">
            <a:solidFill>
              <a:srgbClr val="FF0000"/>
            </a:solidFill>
          </a:endParaRPr>
        </a:p>
      </dsp:txBody>
      <dsp:txXfrm>
        <a:off x="0" y="2180590"/>
        <a:ext cx="8229600" cy="1759500"/>
      </dsp:txXfrm>
    </dsp:sp>
    <dsp:sp modelId="{A8C3D0B1-F0EE-408D-A9F9-8D957B14669E}">
      <dsp:nvSpPr>
        <dsp:cNvPr id="0" name=""/>
        <dsp:cNvSpPr/>
      </dsp:nvSpPr>
      <dsp:spPr>
        <a:xfrm>
          <a:off x="0" y="3940090"/>
          <a:ext cx="8229600" cy="214804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kern="1200" dirty="0" smtClean="0"/>
            <a:t>A propósito de la alquimia y de los alquimistas… El propósito del alquimista es el de usar “magia” y química para crear la piedra filosofal— </a:t>
          </a:r>
          <a:r>
            <a:rPr lang="es-CO" sz="2500" u="sng" kern="1200" dirty="0" smtClean="0"/>
            <a:t>que representa a Satanás</a:t>
          </a:r>
          <a:r>
            <a:rPr lang="es-CO" sz="2500" kern="1200" dirty="0" smtClean="0"/>
            <a:t>. Así como Jesús es la piedra angular del cristianismo según </a:t>
          </a:r>
          <a:r>
            <a:rPr lang="es-CO" sz="2500" b="1" u="sng" kern="1200" dirty="0" smtClean="0"/>
            <a:t>(Efesios 2:20)</a:t>
          </a:r>
          <a:r>
            <a:rPr lang="es-CO" sz="2500" b="1" u="none" kern="1200" dirty="0" smtClean="0"/>
            <a:t>, </a:t>
          </a:r>
          <a:r>
            <a:rPr lang="es-CO" sz="2500" kern="1200" dirty="0" smtClean="0"/>
            <a:t>los satánicos tienen su piedra “filosofal.”</a:t>
          </a:r>
          <a:endParaRPr lang="es-CO" sz="2500" kern="1200" dirty="0"/>
        </a:p>
      </dsp:txBody>
      <dsp:txXfrm>
        <a:off x="104859" y="4044949"/>
        <a:ext cx="8019882" cy="1938328"/>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0927BFD6-97DE-4C0A-BB5C-CE1C9B054183}"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5E9A7A25-B269-4DFB-8017-2329B0E9910F}" type="slidenum">
              <a:rPr lang="es-CO" smtClean="0"/>
              <a:t>‹Nº›</a:t>
            </a:fld>
            <a:endParaRPr lang="es-CO"/>
          </a:p>
        </p:txBody>
      </p:sp>
    </p:spTree>
    <p:extLst>
      <p:ext uri="{BB962C8B-B14F-4D97-AF65-F5344CB8AC3E}">
        <p14:creationId xmlns:p14="http://schemas.microsoft.com/office/powerpoint/2010/main" val="3563316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0927BFD6-97DE-4C0A-BB5C-CE1C9B054183}"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5E9A7A25-B269-4DFB-8017-2329B0E9910F}" type="slidenum">
              <a:rPr lang="es-CO" smtClean="0"/>
              <a:t>‹Nº›</a:t>
            </a:fld>
            <a:endParaRPr lang="es-CO"/>
          </a:p>
        </p:txBody>
      </p:sp>
    </p:spTree>
    <p:extLst>
      <p:ext uri="{BB962C8B-B14F-4D97-AF65-F5344CB8AC3E}">
        <p14:creationId xmlns:p14="http://schemas.microsoft.com/office/powerpoint/2010/main" val="4852288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927BFD6-97DE-4C0A-BB5C-CE1C9B054183}"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5E9A7A25-B269-4DFB-8017-2329B0E9910F}" type="slidenum">
              <a:rPr lang="es-CO" smtClean="0"/>
              <a:t>‹Nº›</a:t>
            </a:fld>
            <a:endParaRPr lang="es-CO"/>
          </a:p>
        </p:txBody>
      </p:sp>
    </p:spTree>
    <p:extLst>
      <p:ext uri="{BB962C8B-B14F-4D97-AF65-F5344CB8AC3E}">
        <p14:creationId xmlns:p14="http://schemas.microsoft.com/office/powerpoint/2010/main" val="4005217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0927BFD6-97DE-4C0A-BB5C-CE1C9B054183}"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5E9A7A25-B269-4DFB-8017-2329B0E9910F}" type="slidenum">
              <a:rPr lang="es-CO" smtClean="0"/>
              <a:t>‹Nº›</a:t>
            </a:fld>
            <a:endParaRPr lang="es-CO"/>
          </a:p>
        </p:txBody>
      </p:sp>
    </p:spTree>
    <p:extLst>
      <p:ext uri="{BB962C8B-B14F-4D97-AF65-F5344CB8AC3E}">
        <p14:creationId xmlns:p14="http://schemas.microsoft.com/office/powerpoint/2010/main" val="39179062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0927BFD6-97DE-4C0A-BB5C-CE1C9B054183}" type="datetimeFigureOut">
              <a:rPr lang="es-CO" smtClean="0"/>
              <a:t>24/04/2016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5E9A7A25-B269-4DFB-8017-2329B0E9910F}" type="slidenum">
              <a:rPr lang="es-CO" smtClean="0"/>
              <a:t>‹Nº›</a:t>
            </a:fld>
            <a:endParaRPr lang="es-CO"/>
          </a:p>
        </p:txBody>
      </p:sp>
    </p:spTree>
    <p:extLst>
      <p:ext uri="{BB962C8B-B14F-4D97-AF65-F5344CB8AC3E}">
        <p14:creationId xmlns:p14="http://schemas.microsoft.com/office/powerpoint/2010/main" val="2472116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0927BFD6-97DE-4C0A-BB5C-CE1C9B054183}" type="datetimeFigureOut">
              <a:rPr lang="es-CO" smtClean="0"/>
              <a:t>24/04/2016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5E9A7A25-B269-4DFB-8017-2329B0E9910F}" type="slidenum">
              <a:rPr lang="es-CO" smtClean="0"/>
              <a:t>‹Nº›</a:t>
            </a:fld>
            <a:endParaRPr lang="es-CO"/>
          </a:p>
        </p:txBody>
      </p:sp>
    </p:spTree>
    <p:extLst>
      <p:ext uri="{BB962C8B-B14F-4D97-AF65-F5344CB8AC3E}">
        <p14:creationId xmlns:p14="http://schemas.microsoft.com/office/powerpoint/2010/main" val="428521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927BFD6-97DE-4C0A-BB5C-CE1C9B054183}" type="datetimeFigureOut">
              <a:rPr lang="es-CO" smtClean="0"/>
              <a:t>24/04/2016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5E9A7A25-B269-4DFB-8017-2329B0E9910F}" type="slidenum">
              <a:rPr lang="es-CO" smtClean="0"/>
              <a:t>‹Nº›</a:t>
            </a:fld>
            <a:endParaRPr lang="es-CO"/>
          </a:p>
        </p:txBody>
      </p:sp>
    </p:spTree>
    <p:extLst>
      <p:ext uri="{BB962C8B-B14F-4D97-AF65-F5344CB8AC3E}">
        <p14:creationId xmlns:p14="http://schemas.microsoft.com/office/powerpoint/2010/main" val="1947483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927BFD6-97DE-4C0A-BB5C-CE1C9B054183}"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5E9A7A25-B269-4DFB-8017-2329B0E9910F}" type="slidenum">
              <a:rPr lang="es-CO" smtClean="0"/>
              <a:t>‹Nº›</a:t>
            </a:fld>
            <a:endParaRPr lang="es-CO"/>
          </a:p>
        </p:txBody>
      </p:sp>
    </p:spTree>
    <p:extLst>
      <p:ext uri="{BB962C8B-B14F-4D97-AF65-F5344CB8AC3E}">
        <p14:creationId xmlns:p14="http://schemas.microsoft.com/office/powerpoint/2010/main" val="3669381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927BFD6-97DE-4C0A-BB5C-CE1C9B054183}"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5E9A7A25-B269-4DFB-8017-2329B0E9910F}" type="slidenum">
              <a:rPr lang="es-CO" smtClean="0"/>
              <a:t>‹Nº›</a:t>
            </a:fld>
            <a:endParaRPr lang="es-CO"/>
          </a:p>
        </p:txBody>
      </p:sp>
    </p:spTree>
    <p:extLst>
      <p:ext uri="{BB962C8B-B14F-4D97-AF65-F5344CB8AC3E}">
        <p14:creationId xmlns:p14="http://schemas.microsoft.com/office/powerpoint/2010/main" val="13439017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0927BFD6-97DE-4C0A-BB5C-CE1C9B054183}"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5E9A7A25-B269-4DFB-8017-2329B0E9910F}" type="slidenum">
              <a:rPr lang="es-CO" smtClean="0"/>
              <a:t>‹Nº›</a:t>
            </a:fld>
            <a:endParaRPr lang="es-CO"/>
          </a:p>
        </p:txBody>
      </p:sp>
    </p:spTree>
    <p:extLst>
      <p:ext uri="{BB962C8B-B14F-4D97-AF65-F5344CB8AC3E}">
        <p14:creationId xmlns:p14="http://schemas.microsoft.com/office/powerpoint/2010/main" val="11878471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0927BFD6-97DE-4C0A-BB5C-CE1C9B054183}"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5E9A7A25-B269-4DFB-8017-2329B0E9910F}" type="slidenum">
              <a:rPr lang="es-CO" smtClean="0"/>
              <a:t>‹Nº›</a:t>
            </a:fld>
            <a:endParaRPr lang="es-CO"/>
          </a:p>
        </p:txBody>
      </p:sp>
    </p:spTree>
    <p:extLst>
      <p:ext uri="{BB962C8B-B14F-4D97-AF65-F5344CB8AC3E}">
        <p14:creationId xmlns:p14="http://schemas.microsoft.com/office/powerpoint/2010/main" val="3332793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27BFD6-97DE-4C0A-BB5C-CE1C9B054183}" type="datetimeFigureOut">
              <a:rPr lang="es-CO" smtClean="0"/>
              <a:t>24/04/2016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9A7A25-B269-4DFB-8017-2329B0E9910F}" type="slidenum">
              <a:rPr lang="es-CO" smtClean="0"/>
              <a:t>‹Nº›</a:t>
            </a:fld>
            <a:endParaRPr lang="es-CO"/>
          </a:p>
        </p:txBody>
      </p:sp>
    </p:spTree>
    <p:extLst>
      <p:ext uri="{BB962C8B-B14F-4D97-AF65-F5344CB8AC3E}">
        <p14:creationId xmlns:p14="http://schemas.microsoft.com/office/powerpoint/2010/main" val="1677544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11.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836712"/>
            <a:ext cx="8229600" cy="4968552"/>
          </a:xfrm>
        </p:spPr>
        <p:txBody>
          <a:bodyPr>
            <a:noAutofit/>
          </a:bodyPr>
          <a:lstStyle/>
          <a:p>
            <a:pPr marL="0" indent="0" algn="ctr">
              <a:buNone/>
            </a:pPr>
            <a:r>
              <a:rPr lang="es-CO" sz="5400" dirty="0" smtClean="0"/>
              <a:t>N°3</a:t>
            </a:r>
          </a:p>
          <a:p>
            <a:pPr marL="0" indent="0" algn="ctr">
              <a:buNone/>
            </a:pPr>
            <a:r>
              <a:rPr lang="es-CO" sz="5400" dirty="0" smtClean="0"/>
              <a:t>Cuidar </a:t>
            </a:r>
            <a:r>
              <a:rPr lang="es-CO" sz="5400" dirty="0" smtClean="0"/>
              <a:t>las avenidas del alma:</a:t>
            </a:r>
          </a:p>
          <a:p>
            <a:pPr marL="0" indent="0" algn="ctr">
              <a:buNone/>
            </a:pPr>
            <a:r>
              <a:rPr lang="es-CO" sz="6600" dirty="0" smtClean="0">
                <a:latin typeface="Algerian" pitchFamily="82" charset="0"/>
              </a:rPr>
              <a:t>Tomar decisiones firmes</a:t>
            </a:r>
            <a:endParaRPr lang="es-CO" sz="6600" dirty="0">
              <a:latin typeface="Algerian" pitchFamily="82" charset="0"/>
            </a:endParaRPr>
          </a:p>
        </p:txBody>
      </p:sp>
      <p:sp>
        <p:nvSpPr>
          <p:cNvPr id="4" name="3 Intercalar"/>
          <p:cNvSpPr/>
          <p:nvPr/>
        </p:nvSpPr>
        <p:spPr>
          <a:xfrm rot="16200000">
            <a:off x="4307396" y="-2938797"/>
            <a:ext cx="457200" cy="7848872"/>
          </a:xfrm>
          <a:prstGeom prst="flowChartCol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5" name="4 Intercalar"/>
          <p:cNvSpPr/>
          <p:nvPr/>
        </p:nvSpPr>
        <p:spPr>
          <a:xfrm rot="16200000">
            <a:off x="4307396" y="1918321"/>
            <a:ext cx="457200" cy="7848872"/>
          </a:xfrm>
          <a:prstGeom prst="flowChartCol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2308002252"/>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6600" b="1" dirty="0" smtClean="0"/>
              <a:t>Decisiones firmes</a:t>
            </a:r>
            <a:endParaRPr lang="es-CO" sz="6600"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060849"/>
            <a:ext cx="3168352" cy="3174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060849"/>
            <a:ext cx="3672408" cy="317463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53129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a:bodyPr>
          <a:lstStyle/>
          <a:p>
            <a:r>
              <a:rPr lang="es-CO" sz="4800" b="1" dirty="0"/>
              <a:t>Decisiones firmes</a:t>
            </a:r>
          </a:p>
        </p:txBody>
      </p:sp>
      <p:sp>
        <p:nvSpPr>
          <p:cNvPr id="3" name="2 Marcador de contenido"/>
          <p:cNvSpPr>
            <a:spLocks noGrp="1"/>
          </p:cNvSpPr>
          <p:nvPr>
            <p:ph idx="1"/>
          </p:nvPr>
        </p:nvSpPr>
        <p:spPr>
          <a:xfrm>
            <a:off x="457200" y="1600200"/>
            <a:ext cx="8229600" cy="4997152"/>
          </a:xfrm>
          <a:solidFill>
            <a:schemeClr val="bg1">
              <a:lumMod val="95000"/>
            </a:schemeClr>
          </a:solidFill>
          <a:scene3d>
            <a:camera prst="orthographicFront"/>
            <a:lightRig rig="threePt" dir="t"/>
          </a:scene3d>
          <a:sp3d>
            <a:bevelT prst="slope"/>
          </a:sp3d>
        </p:spPr>
        <p:txBody>
          <a:bodyPr>
            <a:normAutofit fontScale="47500" lnSpcReduction="20000"/>
          </a:bodyPr>
          <a:lstStyle/>
          <a:p>
            <a:pPr marL="0" indent="0" algn="ctr">
              <a:buNone/>
            </a:pPr>
            <a:r>
              <a:rPr lang="es-CO" sz="6500" b="1" dirty="0" smtClean="0"/>
              <a:t>Hoy </a:t>
            </a:r>
            <a:r>
              <a:rPr lang="es-CO" sz="6500" b="1" dirty="0"/>
              <a:t>estamos a las puertas del juicio de vivos y necesitamos tomar decisiones firmes.</a:t>
            </a:r>
          </a:p>
          <a:p>
            <a:endParaRPr lang="es-CO" sz="5100" dirty="0"/>
          </a:p>
          <a:p>
            <a:pPr marL="0" indent="0" algn="ctr">
              <a:buNone/>
            </a:pPr>
            <a:r>
              <a:rPr lang="es-CO" sz="4400" b="1" dirty="0"/>
              <a:t>Simplemente hay que abrir los ojos a todos los acontecimientos que han ocurrido solo en el año 2015.</a:t>
            </a:r>
          </a:p>
          <a:p>
            <a:endParaRPr lang="es-CO" sz="4400" b="1" dirty="0"/>
          </a:p>
          <a:p>
            <a:pPr marL="0" indent="0" algn="ctr">
              <a:buNone/>
            </a:pPr>
            <a:r>
              <a:rPr lang="es-CO" sz="5100" b="1" dirty="0"/>
              <a:t>La aplicación de Reuters (una agencia de noticias internacional), muestra diariamente esta imagen:</a:t>
            </a:r>
          </a:p>
          <a:p>
            <a:endParaRPr lang="es-CO" dirty="0"/>
          </a:p>
          <a:p>
            <a:pPr marL="0" indent="0" algn="ctr">
              <a:buNone/>
            </a:pPr>
            <a:r>
              <a:rPr lang="es-CO" sz="5100" dirty="0" smtClean="0"/>
              <a:t>La </a:t>
            </a:r>
            <a:r>
              <a:rPr lang="es-CO" sz="5100" dirty="0"/>
              <a:t>gran historia de este año fue que, por primera vez en la historia, el obispo de Roma fue a hablar ante el Congreso de los Estados Unidos en Septiembre. </a:t>
            </a:r>
          </a:p>
        </p:txBody>
      </p:sp>
    </p:spTree>
    <p:extLst>
      <p:ext uri="{BB962C8B-B14F-4D97-AF65-F5344CB8AC3E}">
        <p14:creationId xmlns:p14="http://schemas.microsoft.com/office/powerpoint/2010/main" val="388969343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6" y="1412775"/>
            <a:ext cx="9142053" cy="3744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Marcador de contenido"/>
          <p:cNvSpPr>
            <a:spLocks noGrp="1"/>
          </p:cNvSpPr>
          <p:nvPr>
            <p:ph idx="1"/>
          </p:nvPr>
        </p:nvSpPr>
        <p:spPr>
          <a:xfrm>
            <a:off x="457200" y="5301208"/>
            <a:ext cx="8229600" cy="1556792"/>
          </a:xfrm>
          <a:solidFill>
            <a:schemeClr val="accent4">
              <a:lumMod val="20000"/>
              <a:lumOff val="80000"/>
            </a:schemeClr>
          </a:solidFill>
          <a:scene3d>
            <a:camera prst="orthographicFront"/>
            <a:lightRig rig="threePt" dir="t"/>
          </a:scene3d>
          <a:sp3d>
            <a:bevelT w="165100" prst="coolSlant"/>
          </a:sp3d>
        </p:spPr>
        <p:txBody>
          <a:bodyPr>
            <a:normAutofit fontScale="92500"/>
          </a:bodyPr>
          <a:lstStyle/>
          <a:p>
            <a:pPr marL="0" indent="0" algn="ctr">
              <a:buNone/>
            </a:pPr>
            <a:r>
              <a:rPr lang="es-CO" sz="2000" dirty="0" smtClean="0"/>
              <a:t>(1), No </a:t>
            </a:r>
            <a:r>
              <a:rPr lang="es-CO" sz="2000" dirty="0"/>
              <a:t>a fundamentalismos ni reduccionismos simplistas </a:t>
            </a:r>
            <a:r>
              <a:rPr lang="es-CO" sz="2000" dirty="0" smtClean="0"/>
              <a:t> (2), Salir </a:t>
            </a:r>
            <a:r>
              <a:rPr lang="es-CO" sz="2000" dirty="0"/>
              <a:t>de la “lógica del enemigo” ante inmigrantes (3), No al “descarte” de los refugiados (4), Vivir la “regla de oro” y defender la vida (5), Abolición mundial de la pena de muerte (6), Trabajar por una economía sustentable y </a:t>
            </a:r>
            <a:r>
              <a:rPr lang="es-CO" sz="2000" dirty="0" smtClean="0"/>
              <a:t>solidaria (7</a:t>
            </a:r>
            <a:r>
              <a:rPr lang="es-CO" sz="2000" dirty="0"/>
              <a:t>), Ser buenos políticos y buscar el diálogo (8), Reaccionar ante amenazas contra la </a:t>
            </a:r>
            <a:r>
              <a:rPr lang="es-CO" sz="2000" dirty="0" smtClean="0"/>
              <a:t>familia. </a:t>
            </a:r>
            <a:endParaRPr lang="es-CO" sz="2000" dirty="0"/>
          </a:p>
        </p:txBody>
      </p:sp>
      <p:sp>
        <p:nvSpPr>
          <p:cNvPr id="6" name="5 Rectángulo"/>
          <p:cNvSpPr/>
          <p:nvPr/>
        </p:nvSpPr>
        <p:spPr>
          <a:xfrm>
            <a:off x="611560" y="188640"/>
            <a:ext cx="8208912" cy="954107"/>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pPr algn="ctr"/>
            <a:r>
              <a:rPr lang="es-CO" sz="2800" b="1" dirty="0"/>
              <a:t>ESTOS SON LOS 8 RETOS QUE EL PAPA FRANCISCO PLANTEÓ AL CONGRESO DE ESTADOS UNIDOS</a:t>
            </a:r>
          </a:p>
        </p:txBody>
      </p:sp>
    </p:spTree>
    <p:extLst>
      <p:ext uri="{BB962C8B-B14F-4D97-AF65-F5344CB8AC3E}">
        <p14:creationId xmlns:p14="http://schemas.microsoft.com/office/powerpoint/2010/main" val="346023035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rmAutofit fontScale="90000"/>
          </a:bodyPr>
          <a:lstStyle/>
          <a:p>
            <a:r>
              <a:rPr lang="es-CO" dirty="0" smtClean="0"/>
              <a:t>Frente a nosotros se cumple la profecía de Apoc.13.</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030" y="1844824"/>
            <a:ext cx="4123962"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22325" y="4852421"/>
            <a:ext cx="3831372" cy="1754326"/>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dirty="0"/>
              <a:t>El papa Francisco (2ºizda) se reúne con el </a:t>
            </a:r>
            <a:r>
              <a:rPr lang="es-CO" dirty="0" smtClean="0"/>
              <a:t>presidente </a:t>
            </a:r>
            <a:r>
              <a:rPr lang="es-CO" dirty="0"/>
              <a:t>de la Cámara de Representantes, el republicano John Boehner (2ºdcha), en el Capitolio en Washington DC (Estados Unidos) hoy, 24 de septiembre de 2015</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1844825"/>
            <a:ext cx="4176464"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737327" y="4869160"/>
            <a:ext cx="4173462" cy="1754326"/>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dirty="0"/>
              <a:t>Esta imagen vemos al representante del poder civil de los Estados Unidos junto al representante del poder religioso del Vaticano. Es una imagen que nos lleva a la profecía de Apocalipsis 13:12.</a:t>
            </a:r>
          </a:p>
          <a:p>
            <a:endParaRPr lang="es-CO" dirty="0"/>
          </a:p>
        </p:txBody>
      </p:sp>
    </p:spTree>
    <p:extLst>
      <p:ext uri="{BB962C8B-B14F-4D97-AF65-F5344CB8AC3E}">
        <p14:creationId xmlns:p14="http://schemas.microsoft.com/office/powerpoint/2010/main" val="17614910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588499574"/>
              </p:ext>
            </p:extLst>
          </p:nvPr>
        </p:nvGraphicFramePr>
        <p:xfrm>
          <a:off x="457200" y="476672"/>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092358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338936" cy="2088232"/>
          </a:xfrm>
          <a:solidFill>
            <a:schemeClr val="bg2">
              <a:lumMod val="90000"/>
            </a:schemeClr>
          </a:solidFill>
          <a:scene3d>
            <a:camera prst="orthographicFront"/>
            <a:lightRig rig="threePt" dir="t"/>
          </a:scene3d>
          <a:sp3d>
            <a:bevelT w="165100" prst="coolSlant"/>
          </a:sp3d>
        </p:spPr>
        <p:txBody>
          <a:bodyPr>
            <a:normAutofit fontScale="77500" lnSpcReduction="20000"/>
          </a:bodyPr>
          <a:lstStyle/>
          <a:p>
            <a:endParaRPr lang="es-CO" dirty="0"/>
          </a:p>
          <a:p>
            <a:pPr marL="0" indent="0">
              <a:buNone/>
            </a:pPr>
            <a:r>
              <a:rPr lang="es-CO" dirty="0"/>
              <a:t>El patriarca John Zizioulas de la iglesia ortodoxa de Pérgamo esa mañana ya dijo que si el hombre no toma acciones a favor del medio ambiente está cometiendo un “pecado ecológico.”</a:t>
            </a:r>
          </a:p>
          <a:p>
            <a:endParaRPr lang="es-CO" dirty="0"/>
          </a:p>
          <a:p>
            <a:endParaRPr lang="es-CO" dirty="0"/>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548680"/>
            <a:ext cx="2673077"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82284" y="2852936"/>
            <a:ext cx="6201469" cy="3785652"/>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r>
              <a:rPr lang="es-CO" sz="2400" dirty="0"/>
              <a:t>“La humanidad se enfrenta a un reto fundamental que requiere el desarrollo de políticas adecuadas, que, por otra parte, están actualmente en discusión en la agenda mundial” – dijo el cardenal Peter Turkson esa mañana en una conferencia de prensa en el Vaticano.</a:t>
            </a:r>
          </a:p>
          <a:p>
            <a:endParaRPr lang="es-CO" sz="2400" dirty="0"/>
          </a:p>
          <a:p>
            <a:r>
              <a:rPr lang="es-CO" sz="2400" dirty="0"/>
              <a:t>Ese “desarrollo de políticas adecuadas” es sinónimo de LEYES que deben ser implementadas a nivel mundial.</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852936"/>
            <a:ext cx="2016224"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97584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1027"/>
                                        </p:tgtEl>
                                        <p:attrNameLst>
                                          <p:attrName>style.visibility</p:attrName>
                                        </p:attrNameLst>
                                      </p:cBhvr>
                                      <p:to>
                                        <p:strVal val="visible"/>
                                      </p:to>
                                    </p:set>
                                    <p:animEffect transition="in" filter="wipe(down)">
                                      <p:cBhvr>
                                        <p:cTn id="10"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20000"/>
              <a:lumOff val="80000"/>
            </a:schemeClr>
          </a:solidFill>
          <a:scene3d>
            <a:camera prst="orthographicFront"/>
            <a:lightRig rig="threePt" dir="t"/>
          </a:scene3d>
          <a:sp3d>
            <a:bevelT prst="slope"/>
          </a:sp3d>
        </p:spPr>
        <p:txBody>
          <a:bodyPr>
            <a:normAutofit fontScale="85000" lnSpcReduction="10000"/>
          </a:bodyPr>
          <a:lstStyle/>
          <a:p>
            <a:r>
              <a:rPr lang="es-CO" sz="4100" b="1" dirty="0"/>
              <a:t>¿Y qué ocurrió el 12 de Diciembre?</a:t>
            </a:r>
          </a:p>
          <a:p>
            <a:r>
              <a:rPr lang="es-CO" dirty="0"/>
              <a:t>Se aprobó un histórico acuerdo contra el cambio climático en la cumbre de París. </a:t>
            </a:r>
            <a:r>
              <a:rPr lang="es-CO" u="sng" dirty="0"/>
              <a:t>195 países</a:t>
            </a:r>
            <a:r>
              <a:rPr lang="es-CO" dirty="0"/>
              <a:t>, incluyendo a los Estados Unidos, aprobaron un acuerdo que se espera entrará en vigor a comienzos del 2016. Los puntos principales del acuerdo: </a:t>
            </a:r>
            <a:endParaRPr lang="es-CO" dirty="0" smtClean="0"/>
          </a:p>
          <a:p>
            <a:r>
              <a:rPr lang="es-CO" dirty="0" smtClean="0">
                <a:solidFill>
                  <a:srgbClr val="FF0000"/>
                </a:solidFill>
              </a:rPr>
              <a:t>El </a:t>
            </a:r>
            <a:r>
              <a:rPr lang="es-CO" dirty="0">
                <a:solidFill>
                  <a:srgbClr val="FF0000"/>
                </a:solidFill>
              </a:rPr>
              <a:t>aumento de la temperatura global debe estar muy por debajo de los dos grados centígrados. El acuerdo es jurídicamente vinculante para los países firmantes. El secretario general de las Naciones Unidas—Ban Ki Moon—dijo que es un documento histórico. El primer ministro del Reino Unido—David Cameron—dijo que “este acuerdo significa que todo el mundo ha firmado para asumir su parte en la detención del cambio climático.” Fuente.</a:t>
            </a:r>
          </a:p>
          <a:p>
            <a:endParaRPr lang="es-CO" dirty="0"/>
          </a:p>
        </p:txBody>
      </p:sp>
    </p:spTree>
    <p:extLst>
      <p:ext uri="{BB962C8B-B14F-4D97-AF65-F5344CB8AC3E}">
        <p14:creationId xmlns:p14="http://schemas.microsoft.com/office/powerpoint/2010/main" val="509609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rmAutofit fontScale="90000"/>
          </a:bodyPr>
          <a:lstStyle/>
          <a:p>
            <a:r>
              <a:rPr lang="es-CO" dirty="0"/>
              <a:t>Histórico acuerdo para detener el calentamiento global</a:t>
            </a:r>
          </a:p>
        </p:txBody>
      </p:sp>
      <p:sp>
        <p:nvSpPr>
          <p:cNvPr id="6" name="5 Rectángulo"/>
          <p:cNvSpPr/>
          <p:nvPr/>
        </p:nvSpPr>
        <p:spPr>
          <a:xfrm>
            <a:off x="395536" y="1702577"/>
            <a:ext cx="2664296" cy="4893647"/>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dirty="0"/>
              <a:t> </a:t>
            </a:r>
            <a:r>
              <a:rPr lang="es-CO" sz="2400" dirty="0"/>
              <a:t>Lo aprobaron 195 países en la Cumbre del Clima en París. </a:t>
            </a:r>
            <a:endParaRPr lang="es-CO" sz="2400" dirty="0" smtClean="0"/>
          </a:p>
          <a:p>
            <a:pPr algn="ctr"/>
            <a:endParaRPr lang="es-CO" sz="2400" dirty="0"/>
          </a:p>
          <a:p>
            <a:pPr algn="ctr"/>
            <a:r>
              <a:rPr lang="es-CO" sz="2400" dirty="0" smtClean="0"/>
              <a:t>Se </a:t>
            </a:r>
            <a:r>
              <a:rPr lang="es-CO" sz="2400" dirty="0"/>
              <a:t>comprometieron a reducir la contaminación para que la temperatura del planeta no se incremente. Macri prometió que Argentina colaborará.</a:t>
            </a:r>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1700808"/>
            <a:ext cx="5784726" cy="489541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976515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r>
              <a:rPr lang="es-CO" dirty="0"/>
              <a:t>Entonces, resulta difícil pensar que una manera para reducir las emisiones de gases de efecto invernadero, las emisiones globales de dióxido de carbono, sea la de </a:t>
            </a:r>
            <a:r>
              <a:rPr lang="es-CO" u="sng" dirty="0"/>
              <a:t>decretar que el domingo nadie trabaje</a:t>
            </a:r>
            <a:r>
              <a:rPr lang="es-CO" dirty="0"/>
              <a:t>, </a:t>
            </a:r>
            <a:r>
              <a:rPr lang="es-CO" u="sng" dirty="0"/>
              <a:t>ninguna fábrica, ninguna empresa, ninguna oficina, ninguna tienda, que nadie maneje ningún carro, que no haya buses, trenes, aviones, que todo se paralice el domingo para ‘salvar al planeta’?</a:t>
            </a:r>
          </a:p>
          <a:p>
            <a:endParaRPr lang="es-CO" dirty="0"/>
          </a:p>
          <a:p>
            <a:pPr marL="0" indent="0">
              <a:buNone/>
            </a:pPr>
            <a:r>
              <a:rPr lang="es-CO" dirty="0">
                <a:solidFill>
                  <a:srgbClr val="FF0000"/>
                </a:solidFill>
              </a:rPr>
              <a:t>Desde los supuestos atentados terroristas en el 2001, y todos los demás actos terroristas desde entonces, en todos los países se han decretado varias leyes en contra de la libertad de expresión y libertad civil, con la excusa de la protección contra el terrorismo. </a:t>
            </a:r>
            <a:r>
              <a:rPr lang="es-CO" u="sng" dirty="0">
                <a:solidFill>
                  <a:srgbClr val="FF0000"/>
                </a:solidFill>
              </a:rPr>
              <a:t>Hay leyes que prohíben sembrar semillas en los hogares, hay leyes que prohíben reunirse en hogares particulares para dar culto religioso, un montón de leyes que sin embargo no se han puesto en vigencia</a:t>
            </a:r>
            <a:r>
              <a:rPr lang="es-CO" dirty="0">
                <a:solidFill>
                  <a:srgbClr val="FF0000"/>
                </a:solidFill>
              </a:rPr>
              <a:t>. Solo falta que alguien de el visto bueno y toda la maquinaria con todas sus leyes se empiecen a aplicar sobre todos nosotros.</a:t>
            </a:r>
          </a:p>
          <a:p>
            <a:endParaRPr lang="es-CO" dirty="0"/>
          </a:p>
        </p:txBody>
      </p:sp>
    </p:spTree>
    <p:extLst>
      <p:ext uri="{BB962C8B-B14F-4D97-AF65-F5344CB8AC3E}">
        <p14:creationId xmlns:p14="http://schemas.microsoft.com/office/powerpoint/2010/main" val="18999372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pPr lvl="1"/>
            <a:r>
              <a:rPr lang="es-CO" dirty="0"/>
              <a:t>El secretario general de la WWF (World Wide Fund for Nature – </a:t>
            </a:r>
            <a:r>
              <a:rPr lang="es-CO" u="sng" dirty="0"/>
              <a:t>Fondo Mundial para la Naturaleza</a:t>
            </a:r>
            <a:r>
              <a:rPr lang="es-CO" dirty="0"/>
              <a:t>), la mayor organización conservacionista independiente del mundo, dijo, en respuesta al acuerdo de Paris por el cambio climático, que a nivel internacional en el 2015 ha habido un progreso en la conciencia social que se demuestra en ejemplos tan concretos como la </a:t>
            </a:r>
            <a:r>
              <a:rPr lang="es-CO" u="sng" dirty="0"/>
              <a:t>Encíclica Laudato Si del papa Francisco</a:t>
            </a:r>
            <a:r>
              <a:rPr lang="es-CO" dirty="0"/>
              <a:t> y ‘</a:t>
            </a:r>
            <a:r>
              <a:rPr lang="es-CO" u="sng" dirty="0"/>
              <a:t>todo lo que ha venido después</a:t>
            </a:r>
            <a:r>
              <a:rPr lang="es-CO" dirty="0"/>
              <a:t>,’ porque, según ha destacado, el pontífice de Roma ‘no se ha cansado de recordar las implicaciones del medio ambiente y ha comenzado a movilizar a los fieles.’</a:t>
            </a:r>
          </a:p>
          <a:p>
            <a:endParaRPr lang="es-CO" dirty="0"/>
          </a:p>
          <a:p>
            <a:r>
              <a:rPr lang="es-CO" dirty="0"/>
              <a:t>De hecho, ha recordado, que en la marcha del Clima de Madrid participaron ‘muchas organizaciones’ </a:t>
            </a:r>
            <a:r>
              <a:rPr lang="es-CO" u="sng" dirty="0"/>
              <a:t>católicas </a:t>
            </a:r>
            <a:r>
              <a:rPr lang="es-CO" dirty="0"/>
              <a:t>y, del mismo modo, otras iglesias como la </a:t>
            </a:r>
            <a:r>
              <a:rPr lang="es-CO" u="sng" dirty="0"/>
              <a:t>anglicana </a:t>
            </a:r>
            <a:r>
              <a:rPr lang="es-CO" dirty="0"/>
              <a:t>también se ha empezado a movilizar. Fuente.</a:t>
            </a:r>
          </a:p>
          <a:p>
            <a:endParaRPr lang="es-CO" dirty="0"/>
          </a:p>
        </p:txBody>
      </p:sp>
    </p:spTree>
    <p:extLst>
      <p:ext uri="{BB962C8B-B14F-4D97-AF65-F5344CB8AC3E}">
        <p14:creationId xmlns:p14="http://schemas.microsoft.com/office/powerpoint/2010/main" val="421710366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542601734"/>
              </p:ext>
            </p:extLst>
          </p:nvPr>
        </p:nvGraphicFramePr>
        <p:xfrm>
          <a:off x="457200" y="404664"/>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885807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296171327"/>
              </p:ext>
            </p:extLst>
          </p:nvPr>
        </p:nvGraphicFramePr>
        <p:xfrm>
          <a:off x="457200" y="260648"/>
          <a:ext cx="8229600" cy="63367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118281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77500" lnSpcReduction="20000"/>
          </a:bodyPr>
          <a:lstStyle/>
          <a:p>
            <a:r>
              <a:rPr lang="es-CO" dirty="0"/>
              <a:t>El descanso es una ampliación de la mirada que permite volver a reconocer los derechos de los demás. Así, el día de descanso, cuyo centro es la Eucaristía, derrama su luz sobre la semana entera y nos motiva a incorporar el cuidado de la naturaleza y de los pobres</a:t>
            </a:r>
            <a:r>
              <a:rPr lang="es-CO" dirty="0" smtClean="0"/>
              <a:t>.</a:t>
            </a:r>
            <a:endParaRPr lang="es-CO" dirty="0"/>
          </a:p>
          <a:p>
            <a:endParaRPr lang="es-CO" dirty="0"/>
          </a:p>
          <a:p>
            <a:pPr marL="0" indent="0">
              <a:buNone/>
            </a:pPr>
            <a:r>
              <a:rPr lang="es-CO" sz="5800" b="1" u="sng" dirty="0"/>
              <a:t>¿Pero qué más ocurrió este año?</a:t>
            </a:r>
          </a:p>
          <a:p>
            <a:endParaRPr lang="es-CO" dirty="0"/>
          </a:p>
          <a:p>
            <a:pPr marL="400050" lvl="1" indent="0">
              <a:buNone/>
            </a:pPr>
            <a:r>
              <a:rPr lang="es-CO" dirty="0" smtClean="0"/>
              <a:t>El </a:t>
            </a:r>
            <a:r>
              <a:rPr lang="es-CO" dirty="0"/>
              <a:t>papa decretó la ‘Bula de Convocación del Jubileo Extraordinario de la Misericordia’ el 11 de Abril, y el </a:t>
            </a:r>
            <a:r>
              <a:rPr lang="es-CO" dirty="0" smtClean="0"/>
              <a:t>8 DE DICIEMBRE ABRIÓ LA ‘PUERTA DE LA MISERICORDIA’ HASTA EL 20 DE NOVIEMBRE DEL 2016. </a:t>
            </a:r>
            <a:endParaRPr lang="es-CO" dirty="0"/>
          </a:p>
          <a:p>
            <a:endParaRPr lang="es-CO" dirty="0"/>
          </a:p>
          <a:p>
            <a:r>
              <a:rPr lang="es-CO" dirty="0" smtClean="0"/>
              <a:t>Y </a:t>
            </a:r>
            <a:r>
              <a:rPr lang="es-CO" dirty="0"/>
              <a:t>el 22 de este mes dijo que “</a:t>
            </a:r>
            <a:r>
              <a:rPr lang="es-CO" u="sng" dirty="0"/>
              <a:t>esta podría ser nuestra última Navidad</a:t>
            </a:r>
            <a:r>
              <a:rPr lang="es-CO" dirty="0"/>
              <a:t>,” que “</a:t>
            </a:r>
            <a:r>
              <a:rPr lang="es-CO" u="sng" dirty="0"/>
              <a:t>el estado caótico del mundo marca el fin del tiempo</a:t>
            </a:r>
            <a:r>
              <a:rPr lang="es-CO" dirty="0"/>
              <a:t>” y que “</a:t>
            </a:r>
            <a:r>
              <a:rPr lang="es-CO" u="sng" dirty="0"/>
              <a:t>el año que viene es probable que sea irreconocible</a:t>
            </a:r>
            <a:r>
              <a:rPr lang="es-CO" dirty="0" smtClean="0"/>
              <a:t>.»</a:t>
            </a:r>
            <a:endParaRPr lang="es-CO" dirty="0"/>
          </a:p>
          <a:p>
            <a:endParaRPr lang="es-CO" dirty="0"/>
          </a:p>
          <a:p>
            <a:endParaRPr lang="es-CO" dirty="0"/>
          </a:p>
        </p:txBody>
      </p:sp>
    </p:spTree>
    <p:extLst>
      <p:ext uri="{BB962C8B-B14F-4D97-AF65-F5344CB8AC3E}">
        <p14:creationId xmlns:p14="http://schemas.microsoft.com/office/powerpoint/2010/main" val="36163588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Autofit/>
          </a:bodyPr>
          <a:lstStyle/>
          <a:p>
            <a:r>
              <a:rPr lang="es-CO" sz="2800" dirty="0" smtClean="0"/>
              <a:t>El </a:t>
            </a:r>
            <a:r>
              <a:rPr lang="es-CO" sz="2800" dirty="0"/>
              <a:t>8 DE DICIEMBRE </a:t>
            </a:r>
            <a:r>
              <a:rPr lang="es-CO" sz="2800" dirty="0" smtClean="0"/>
              <a:t>de 2015 ABRIÓ </a:t>
            </a:r>
            <a:r>
              <a:rPr lang="es-CO" sz="2800" dirty="0"/>
              <a:t>LA ‘PUERTA DE LA MISERICORDIA’ HASTA EL 20 DE NOVIEMBRE DEL 2016. </a:t>
            </a:r>
          </a:p>
        </p:txBody>
      </p:sp>
      <p:sp>
        <p:nvSpPr>
          <p:cNvPr id="3" name="2 Marcador de contenido"/>
          <p:cNvSpPr>
            <a:spLocks noGrp="1"/>
          </p:cNvSpPr>
          <p:nvPr>
            <p:ph idx="1"/>
          </p:nvPr>
        </p:nvSpPr>
        <p:spPr>
          <a:xfrm>
            <a:off x="457200" y="1600200"/>
            <a:ext cx="3178696" cy="3629000"/>
          </a:xfrm>
          <a:solidFill>
            <a:schemeClr val="accent3">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a:t>Entonces, antes todos estos acontecimientos que ocurrieron en tan solo unos meses, cómo deberíamos estar, dormidos o despiertos? ¿Con las lámparas llenas de aceite o sin aceite?</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4319" y="1628800"/>
            <a:ext cx="4968553" cy="36004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5661248"/>
            <a:ext cx="7704856" cy="954107"/>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pPr algn="ctr"/>
            <a:r>
              <a:rPr lang="es-CO" sz="2800" dirty="0"/>
              <a:t>Sin duda deberíamos estar, por lo menos, cuidando de las avenidas del alma.</a:t>
            </a:r>
          </a:p>
        </p:txBody>
      </p:sp>
    </p:spTree>
    <p:extLst>
      <p:ext uri="{BB962C8B-B14F-4D97-AF65-F5344CB8AC3E}">
        <p14:creationId xmlns:p14="http://schemas.microsoft.com/office/powerpoint/2010/main" val="331001374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65100" prst="coolSlant"/>
          </a:sp3d>
        </p:spPr>
        <p:txBody>
          <a:bodyPr>
            <a:normAutofit/>
          </a:bodyPr>
          <a:lstStyle/>
          <a:p>
            <a:r>
              <a:rPr lang="es-CO" dirty="0"/>
              <a:t>El cuidado de las avenidas del </a:t>
            </a:r>
            <a:r>
              <a:rPr lang="es-CO" dirty="0" smtClean="0"/>
              <a:t>alma</a:t>
            </a:r>
            <a:endParaRPr lang="es-CO" dirty="0"/>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3683524300"/>
              </p:ext>
            </p:extLst>
          </p:nvPr>
        </p:nvGraphicFramePr>
        <p:xfrm>
          <a:off x="457200" y="1600200"/>
          <a:ext cx="8229600" cy="48531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69807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03032" cy="1143000"/>
          </a:xfrm>
          <a:solidFill>
            <a:schemeClr val="accent2">
              <a:lumMod val="20000"/>
              <a:lumOff val="80000"/>
            </a:schemeClr>
          </a:solidFill>
          <a:scene3d>
            <a:camera prst="orthographicFront"/>
            <a:lightRig rig="threePt" dir="t"/>
          </a:scene3d>
          <a:sp3d>
            <a:bevelT w="165100" prst="coolSlant"/>
          </a:sp3d>
        </p:spPr>
        <p:txBody>
          <a:bodyPr>
            <a:normAutofit/>
          </a:bodyPr>
          <a:lstStyle/>
          <a:p>
            <a:r>
              <a:rPr lang="es-CO" sz="5400" b="1" dirty="0"/>
              <a:t>La lectura</a:t>
            </a:r>
          </a:p>
        </p:txBody>
      </p:sp>
      <p:sp>
        <p:nvSpPr>
          <p:cNvPr id="3" name="2 Marcador de contenido"/>
          <p:cNvSpPr>
            <a:spLocks noGrp="1"/>
          </p:cNvSpPr>
          <p:nvPr>
            <p:ph idx="1"/>
          </p:nvPr>
        </p:nvSpPr>
        <p:spPr>
          <a:xfrm>
            <a:off x="457200" y="1600200"/>
            <a:ext cx="8507288" cy="4978021"/>
          </a:xfrm>
          <a:solidFill>
            <a:schemeClr val="accent4">
              <a:lumMod val="20000"/>
              <a:lumOff val="80000"/>
            </a:schemeClr>
          </a:solidFill>
          <a:scene3d>
            <a:camera prst="orthographicFront"/>
            <a:lightRig rig="threePt" dir="t"/>
          </a:scene3d>
          <a:sp3d>
            <a:bevelT w="165100" prst="coolSlant"/>
          </a:sp3d>
        </p:spPr>
        <p:txBody>
          <a:bodyPr>
            <a:normAutofit fontScale="70000" lnSpcReduction="20000"/>
          </a:bodyPr>
          <a:lstStyle/>
          <a:p>
            <a:r>
              <a:rPr lang="es-CO" dirty="0" smtClean="0"/>
              <a:t>En </a:t>
            </a:r>
            <a:r>
              <a:rPr lang="es-CO" dirty="0"/>
              <a:t>los siguientes párrafos hay muchos que corresponden a la carta escrita el 11 de Diciembre de 1879 por la hermana White. Pensemos en qué época nos encontramos, pensemos en qué cosas habían y qué cosas no habían en ese tiempo.</a:t>
            </a:r>
          </a:p>
          <a:p>
            <a:endParaRPr lang="es-CO" dirty="0"/>
          </a:p>
          <a:p>
            <a:pPr marL="0" indent="0">
              <a:buNone/>
            </a:pPr>
            <a:r>
              <a:rPr lang="es-CO" sz="3400" b="1" dirty="0" smtClean="0"/>
              <a:t>1</a:t>
            </a:r>
            <a:r>
              <a:rPr lang="es-CO" dirty="0" smtClean="0"/>
              <a:t>). En </a:t>
            </a:r>
            <a:r>
              <a:rPr lang="es-CO" dirty="0"/>
              <a:t>este año </a:t>
            </a:r>
            <a:r>
              <a:rPr lang="es-CO" dirty="0" smtClean="0"/>
              <a:t>1879 recién </a:t>
            </a:r>
            <a:r>
              <a:rPr lang="es-CO" dirty="0"/>
              <a:t>varios inventores empiezan a desarrollar los focos, es decir todavía no hay electricidad</a:t>
            </a:r>
            <a:r>
              <a:rPr lang="es-CO" dirty="0" smtClean="0"/>
              <a:t>.</a:t>
            </a:r>
          </a:p>
          <a:p>
            <a:pPr marL="0" indent="0">
              <a:buNone/>
            </a:pPr>
            <a:r>
              <a:rPr lang="es-CO" sz="3400" b="1" dirty="0" smtClean="0"/>
              <a:t>2</a:t>
            </a:r>
            <a:r>
              <a:rPr lang="es-CO" dirty="0" smtClean="0"/>
              <a:t>). La </a:t>
            </a:r>
            <a:r>
              <a:rPr lang="es-CO" dirty="0"/>
              <a:t>música que se escuchaba en ese entonces era la música que hoy llamamos ‘clásica’ que se originó en la era del Renacimiento en Europa. Los instrumentos de ‘moda’ eran el piano, el violín, y la flauta. </a:t>
            </a:r>
            <a:endParaRPr lang="es-CO" dirty="0" smtClean="0"/>
          </a:p>
          <a:p>
            <a:pPr marL="0" indent="0">
              <a:buNone/>
            </a:pPr>
            <a:r>
              <a:rPr lang="es-CO" sz="3400" b="1" dirty="0" smtClean="0"/>
              <a:t>3</a:t>
            </a:r>
            <a:r>
              <a:rPr lang="es-CO" dirty="0" smtClean="0"/>
              <a:t>). Pero </a:t>
            </a:r>
            <a:r>
              <a:rPr lang="es-CO" dirty="0"/>
              <a:t>todavía no se habían inventado los discos de vinilo, es decir, si uno quería escuchar música tenía que ser al vivo en algún teatro por ejemplo. </a:t>
            </a:r>
            <a:endParaRPr lang="es-CO" dirty="0" smtClean="0"/>
          </a:p>
          <a:p>
            <a:pPr marL="0" indent="0">
              <a:buNone/>
            </a:pPr>
            <a:r>
              <a:rPr lang="es-CO" sz="3400" b="1" dirty="0" smtClean="0"/>
              <a:t>4</a:t>
            </a:r>
            <a:r>
              <a:rPr lang="es-CO" dirty="0" smtClean="0"/>
              <a:t>). Todavía </a:t>
            </a:r>
            <a:r>
              <a:rPr lang="es-CO" dirty="0"/>
              <a:t>no existía el cine, recién al año siguiente se inventarían las primeras cámaras de filmación. Y esas primeras películas solo podían durar menos de un minuto y hasta 1927 no tendrían sonido.</a:t>
            </a:r>
          </a:p>
          <a:p>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260648"/>
            <a:ext cx="1872208" cy="1254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852322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wipe(down)">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89284254"/>
              </p:ext>
            </p:extLst>
          </p:nvPr>
        </p:nvGraphicFramePr>
        <p:xfrm>
          <a:off x="457200" y="332656"/>
          <a:ext cx="8229600"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011278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485961351"/>
              </p:ext>
            </p:extLst>
          </p:nvPr>
        </p:nvGraphicFramePr>
        <p:xfrm>
          <a:off x="457200" y="476672"/>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4311605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082177309"/>
              </p:ext>
            </p:extLst>
          </p:nvPr>
        </p:nvGraphicFramePr>
        <p:xfrm>
          <a:off x="457200" y="404664"/>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875152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042964803"/>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1206027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665179718"/>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5604090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239355392"/>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93631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915000" cy="1143000"/>
          </a:xfrm>
          <a:solidFill>
            <a:schemeClr val="bg2">
              <a:lumMod val="75000"/>
            </a:schemeClr>
          </a:solidFill>
          <a:scene3d>
            <a:camera prst="orthographicFront"/>
            <a:lightRig rig="threePt" dir="t"/>
          </a:scene3d>
          <a:sp3d>
            <a:bevelT w="165100" prst="coolSlant"/>
          </a:sp3d>
        </p:spPr>
        <p:txBody>
          <a:bodyPr>
            <a:normAutofit/>
          </a:bodyPr>
          <a:lstStyle/>
          <a:p>
            <a:r>
              <a:rPr lang="es-CO" sz="5400" b="1" dirty="0"/>
              <a:t>Es intemperancia</a:t>
            </a: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4242862325"/>
              </p:ext>
            </p:extLst>
          </p:nvPr>
        </p:nvGraphicFramePr>
        <p:xfrm>
          <a:off x="443061" y="1772816"/>
          <a:ext cx="8229600" cy="49251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60232" y="116632"/>
            <a:ext cx="1872208"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7395449"/>
      </p:ext>
    </p:extLst>
  </p:cSld>
  <p:clrMapOvr>
    <a:masterClrMapping/>
  </p:clrMapOvr>
  <p:transition spd="slow">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20551630"/>
              </p:ext>
            </p:extLst>
          </p:nvPr>
        </p:nvGraphicFramePr>
        <p:xfrm>
          <a:off x="457200" y="404664"/>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47107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3">
              <a:lumMod val="40000"/>
              <a:lumOff val="60000"/>
            </a:schemeClr>
          </a:solidFill>
          <a:scene3d>
            <a:camera prst="orthographicFront"/>
            <a:lightRig rig="threePt" dir="t"/>
          </a:scene3d>
          <a:sp3d>
            <a:bevelT w="165100" prst="coolSlant"/>
          </a:sp3d>
        </p:spPr>
        <p:txBody>
          <a:bodyPr>
            <a:normAutofit fontScale="77500" lnSpcReduction="20000"/>
          </a:bodyPr>
          <a:lstStyle/>
          <a:p>
            <a:pPr lvl="1"/>
            <a:r>
              <a:rPr lang="es-CO" sz="3100" dirty="0"/>
              <a:t>MJ pg. </a:t>
            </a:r>
            <a:r>
              <a:rPr lang="es-CO" sz="3100" dirty="0" smtClean="0"/>
              <a:t>198.3. “Los </a:t>
            </a:r>
            <a:r>
              <a:rPr lang="es-CO" sz="3100" dirty="0"/>
              <a:t>que han fomentado el hábito de leer rápidamente historias excitantes están estropeando su fuerza mental e inhabilitándose para el pensamiento y la investigación vigorosos. </a:t>
            </a:r>
            <a:r>
              <a:rPr lang="es-CO" sz="3100" u="sng" dirty="0"/>
              <a:t>Hay hombres y mujeres que están ahora en el ocaso de su vida y que nunca se han recobrado de los efectos de la lectura intemperante</a:t>
            </a:r>
            <a:r>
              <a:rPr lang="es-CO" sz="3100" dirty="0"/>
              <a:t>.”</a:t>
            </a:r>
          </a:p>
          <a:p>
            <a:endParaRPr lang="es-CO" dirty="0"/>
          </a:p>
          <a:p>
            <a:r>
              <a:rPr lang="es-CO" dirty="0"/>
              <a:t>2MCP pg. 233.3 – “</a:t>
            </a:r>
            <a:r>
              <a:rPr lang="es-CO" u="sng" dirty="0"/>
              <a:t>Esta es una época cuando la corrupción se encuentra en todas partes</a:t>
            </a:r>
            <a:r>
              <a:rPr lang="es-CO" dirty="0"/>
              <a:t>. Lo que se contempla y se lee fomenta la concupiscencia de los ojos y las pasiones corrompidas. El corazón se deprava por medio de la imaginación. La mente se complace en contemplar escenas que despiertan las más bajas pasiones. Esas viles imágenes, vistas a través de una imaginación contaminada, corrompen la moral y preparan a esos seres engañados e infatuados para que den rienda suelta a su concupiscencia. </a:t>
            </a:r>
            <a:r>
              <a:rPr lang="es-CO" u="sng" dirty="0"/>
              <a:t>A ello siguen pecados y crímenes que rebajan a seres formados a imagen de Dios hasta ponerlos al nivel de las bestias, hundiéndolos finalmente en la perdición.”</a:t>
            </a:r>
          </a:p>
          <a:p>
            <a:endParaRPr lang="es-CO" u="sng" dirty="0"/>
          </a:p>
        </p:txBody>
      </p:sp>
    </p:spTree>
    <p:extLst>
      <p:ext uri="{BB962C8B-B14F-4D97-AF65-F5344CB8AC3E}">
        <p14:creationId xmlns:p14="http://schemas.microsoft.com/office/powerpoint/2010/main" val="271946335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14190263"/>
              </p:ext>
            </p:extLst>
          </p:nvPr>
        </p:nvGraphicFramePr>
        <p:xfrm>
          <a:off x="457200" y="404664"/>
          <a:ext cx="8229600" cy="572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2006732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2">
              <a:lumMod val="20000"/>
              <a:lumOff val="8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a:t>He visto a señoritas, seguidoras profesas de Cristo, que se sentían realmente infelices a menos que tuviesen entre sus manos alguna nueva novela o folletín. La mente ansía el estimulante así como el beodo ansía la bebida </a:t>
            </a:r>
            <a:r>
              <a:rPr lang="es-CO" dirty="0" smtClean="0"/>
              <a:t>intoxicante. </a:t>
            </a:r>
            <a:r>
              <a:rPr lang="es-CO" dirty="0"/>
              <a:t>Estas jóvenes no manifestaban espíritu de devoción, ninguna luz celestial irradiaba sobre sus compañeras para conducirlas a la fuente del conocimiento. No tenían una experiencia religiosa profunda. Si no hubieran tenido siempre delante esta clase de lectura, habría habido alguna esperanza de que se reformaran, pero la ansiaban y estaban resueltos a tenerla.</a:t>
            </a:r>
          </a:p>
          <a:p>
            <a:endParaRPr lang="es-CO" dirty="0"/>
          </a:p>
          <a:p>
            <a:pPr marL="0" indent="0" algn="ctr">
              <a:buNone/>
            </a:pPr>
            <a:r>
              <a:rPr lang="es-CO" dirty="0"/>
              <a:t>Me apena ver a los jóvenes de ambos sexos que así arruinan su utilidad para esta vida y dejan de obtener la experiencia que los prepararía para la vida eterna en la sociedad celestial. No podemos hallar nombre más apropiado para ellos que el de ‘</a:t>
            </a:r>
            <a:r>
              <a:rPr lang="es-CO" b="1" u="sng" dirty="0"/>
              <a:t>ebrios mentales</a:t>
            </a:r>
            <a:r>
              <a:rPr lang="es-CO" dirty="0"/>
              <a:t>.’</a:t>
            </a:r>
          </a:p>
          <a:p>
            <a:endParaRPr lang="es-CO" dirty="0"/>
          </a:p>
          <a:p>
            <a:endParaRPr lang="es-CO" dirty="0"/>
          </a:p>
        </p:txBody>
      </p:sp>
    </p:spTree>
    <p:extLst>
      <p:ext uri="{BB962C8B-B14F-4D97-AF65-F5344CB8AC3E}">
        <p14:creationId xmlns:p14="http://schemas.microsoft.com/office/powerpoint/2010/main" val="111573295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09559442"/>
              </p:ext>
            </p:extLst>
          </p:nvPr>
        </p:nvGraphicFramePr>
        <p:xfrm>
          <a:off x="457200" y="404664"/>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8677062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80720"/>
          </a:xfrm>
          <a:solidFill>
            <a:schemeClr val="accent3">
              <a:lumMod val="40000"/>
              <a:lumOff val="6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a:t>¿De qué hacen la gran mayoría de películas?</a:t>
            </a:r>
          </a:p>
          <a:p>
            <a:pPr marL="0" indent="0" algn="ctr">
              <a:buNone/>
            </a:pPr>
            <a:endParaRPr lang="es-CO" dirty="0" smtClean="0"/>
          </a:p>
          <a:p>
            <a:pPr marL="0" indent="0" algn="ctr">
              <a:buNone/>
            </a:pPr>
            <a:r>
              <a:rPr lang="es-CO" dirty="0" smtClean="0"/>
              <a:t>Algunas </a:t>
            </a:r>
            <a:r>
              <a:rPr lang="es-CO" dirty="0"/>
              <a:t>de sus frases más famosas, de acuerdo a una lista de popularidad:</a:t>
            </a:r>
          </a:p>
          <a:p>
            <a:pPr marL="0" indent="0" algn="ctr">
              <a:buNone/>
            </a:pPr>
            <a:endParaRPr lang="es-CO" dirty="0" smtClean="0"/>
          </a:p>
          <a:p>
            <a:pPr marL="0" indent="0" algn="ctr">
              <a:buNone/>
            </a:pPr>
            <a:r>
              <a:rPr lang="es-CO" b="1" dirty="0" smtClean="0">
                <a:solidFill>
                  <a:srgbClr val="FF0000"/>
                </a:solidFill>
              </a:rPr>
              <a:t>Quien </a:t>
            </a:r>
            <a:r>
              <a:rPr lang="es-CO" b="1" dirty="0">
                <a:solidFill>
                  <a:srgbClr val="FF0000"/>
                </a:solidFill>
              </a:rPr>
              <a:t>ama esperando una recompensa está perdiendo el tiempo.</a:t>
            </a:r>
          </a:p>
          <a:p>
            <a:pPr marL="0" indent="0" algn="ctr">
              <a:buNone/>
            </a:pPr>
            <a:r>
              <a:rPr lang="es-CO" b="1" dirty="0" smtClean="0">
                <a:solidFill>
                  <a:srgbClr val="FF0000"/>
                </a:solidFill>
              </a:rPr>
              <a:t>No </a:t>
            </a:r>
            <a:r>
              <a:rPr lang="es-CO" b="1" dirty="0">
                <a:solidFill>
                  <a:srgbClr val="FF0000"/>
                </a:solidFill>
              </a:rPr>
              <a:t>existe amor en paz. Siempre viene acompañado de agonías, éxtasis, alegrías intensas y tristezas profundas.</a:t>
            </a:r>
          </a:p>
          <a:p>
            <a:pPr marL="0" indent="0" algn="ctr">
              <a:buNone/>
            </a:pPr>
            <a:r>
              <a:rPr lang="es-CO" b="1" dirty="0" smtClean="0">
                <a:solidFill>
                  <a:srgbClr val="FF0000"/>
                </a:solidFill>
              </a:rPr>
              <a:t>Lo </a:t>
            </a:r>
            <a:r>
              <a:rPr lang="es-CO" b="1" dirty="0">
                <a:solidFill>
                  <a:srgbClr val="FF0000"/>
                </a:solidFill>
              </a:rPr>
              <a:t>que ahoga a alguien no es caerse al río, sino mantenerse sumergido en él.</a:t>
            </a:r>
          </a:p>
          <a:p>
            <a:pPr marL="0" indent="0" algn="ctr">
              <a:buNone/>
            </a:pPr>
            <a:r>
              <a:rPr lang="es-CO" b="1" dirty="0" smtClean="0">
                <a:solidFill>
                  <a:srgbClr val="FF0000"/>
                </a:solidFill>
              </a:rPr>
              <a:t>Que </a:t>
            </a:r>
            <a:r>
              <a:rPr lang="es-CO" b="1" dirty="0">
                <a:solidFill>
                  <a:srgbClr val="FF0000"/>
                </a:solidFill>
              </a:rPr>
              <a:t>la vida sea corta o larga, todo depende de la manera en que se viva.</a:t>
            </a:r>
          </a:p>
          <a:p>
            <a:pPr marL="0" indent="0" algn="ctr">
              <a:buNone/>
            </a:pPr>
            <a:r>
              <a:rPr lang="es-CO" b="1" dirty="0" smtClean="0">
                <a:solidFill>
                  <a:srgbClr val="FF0000"/>
                </a:solidFill>
              </a:rPr>
              <a:t>Nunca </a:t>
            </a:r>
            <a:r>
              <a:rPr lang="es-CO" b="1" dirty="0">
                <a:solidFill>
                  <a:srgbClr val="FF0000"/>
                </a:solidFill>
              </a:rPr>
              <a:t>desistas de un sueño. Sólo trata de ver las señales que te lleven a él.</a:t>
            </a:r>
          </a:p>
          <a:p>
            <a:pPr marL="0" indent="0" algn="ctr">
              <a:buNone/>
            </a:pPr>
            <a:endParaRPr lang="es-CO" dirty="0" smtClean="0"/>
          </a:p>
          <a:p>
            <a:pPr marL="0" indent="0" algn="ctr">
              <a:buNone/>
            </a:pPr>
            <a:r>
              <a:rPr lang="es-CO" dirty="0" smtClean="0"/>
              <a:t>Las </a:t>
            </a:r>
            <a:r>
              <a:rPr lang="es-CO" dirty="0"/>
              <a:t>personas cambian cuando se dan cuenta del potencial que tienen para cambiar las cosas.</a:t>
            </a:r>
          </a:p>
          <a:p>
            <a:endParaRPr lang="es-CO" dirty="0"/>
          </a:p>
        </p:txBody>
      </p:sp>
    </p:spTree>
    <p:extLst>
      <p:ext uri="{BB962C8B-B14F-4D97-AF65-F5344CB8AC3E}">
        <p14:creationId xmlns:p14="http://schemas.microsoft.com/office/powerpoint/2010/main" val="313185926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594601372"/>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2614651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sz="3500" b="1" dirty="0"/>
              <a:t>Marcelo Ramos Motta (1931-1987)</a:t>
            </a:r>
            <a:endParaRPr lang="es-CO" b="1" dirty="0"/>
          </a:p>
          <a:p>
            <a:r>
              <a:rPr lang="es-CO" dirty="0"/>
              <a:t>Motta fue un escritor brasilero seguidor de la religión Thelema. Motta decía que era una reencarnación del Conde de Saint Germain (un enigmático personaje descrito como un cortesano, aventurero, alquimista, violinista, pianista y ocultista), una reencarnación del filósofo chino Zhuang Zhou (Zhuangzi), y de la “</a:t>
            </a:r>
            <a:r>
              <a:rPr lang="es-CO" u="sng" dirty="0"/>
              <a:t>Gran Bestia 666</a:t>
            </a:r>
            <a:r>
              <a:rPr lang="es-CO" dirty="0"/>
              <a:t>.”</a:t>
            </a:r>
          </a:p>
          <a:p>
            <a:endParaRPr lang="es-CO" dirty="0"/>
          </a:p>
          <a:p>
            <a:r>
              <a:rPr lang="es-CO" dirty="0"/>
              <a:t>Motta estableció su versión de la sociedad O.T.O (Ordo Templis Orientis: Orden del Templo del Este) llamada Sociedad Ordo Templi Orientis en Brasil. </a:t>
            </a:r>
            <a:endParaRPr lang="es-CO" dirty="0" smtClean="0"/>
          </a:p>
          <a:p>
            <a:endParaRPr lang="es-CO" dirty="0"/>
          </a:p>
          <a:p>
            <a:pPr marL="0" indent="0">
              <a:buNone/>
            </a:pPr>
            <a:r>
              <a:rPr lang="es-CO" b="1" u="sng" dirty="0" smtClean="0"/>
              <a:t>Algunos </a:t>
            </a:r>
            <a:r>
              <a:rPr lang="es-CO" b="1" u="sng" dirty="0"/>
              <a:t>discípulos de Ramos </a:t>
            </a:r>
            <a:r>
              <a:rPr lang="es-CO" b="1" u="sng" dirty="0" smtClean="0"/>
              <a:t>Motta:</a:t>
            </a:r>
          </a:p>
          <a:p>
            <a:r>
              <a:rPr lang="es-CO" dirty="0" smtClean="0"/>
              <a:t> El </a:t>
            </a:r>
            <a:r>
              <a:rPr lang="es-CO" dirty="0"/>
              <a:t>músico Raul Seixas (considerado el padre del rock brasilero). </a:t>
            </a:r>
            <a:endParaRPr lang="es-CO" dirty="0" smtClean="0"/>
          </a:p>
          <a:p>
            <a:r>
              <a:rPr lang="es-CO" dirty="0" smtClean="0"/>
              <a:t>Otros </a:t>
            </a:r>
            <a:r>
              <a:rPr lang="es-CO" dirty="0"/>
              <a:t>discípulos de Motta incluyen al matemático y filósofo Gary Costner, y al novelista Paulo Coelho</a:t>
            </a:r>
            <a:r>
              <a:rPr lang="es-CO" dirty="0" smtClean="0"/>
              <a:t>.</a:t>
            </a:r>
            <a:endParaRPr lang="es-CO" dirty="0"/>
          </a:p>
          <a:p>
            <a:endParaRPr lang="es-CO" dirty="0"/>
          </a:p>
          <a:p>
            <a:endParaRPr lang="es-CO" dirty="0"/>
          </a:p>
        </p:txBody>
      </p:sp>
    </p:spTree>
    <p:extLst>
      <p:ext uri="{BB962C8B-B14F-4D97-AF65-F5344CB8AC3E}">
        <p14:creationId xmlns:p14="http://schemas.microsoft.com/office/powerpoint/2010/main" val="25455290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barn(inVertical)">
                                      <p:cBhvr>
                                        <p:cTn id="1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r>
              <a:rPr lang="es-CO" dirty="0"/>
              <a:t>El apodo de Paulo Coelho en el O.T.O. era “</a:t>
            </a:r>
            <a:r>
              <a:rPr lang="es-CO" u="sng" dirty="0"/>
              <a:t>Luz Eterna</a:t>
            </a:r>
            <a:r>
              <a:rPr lang="es-CO" dirty="0"/>
              <a:t>.”</a:t>
            </a:r>
          </a:p>
          <a:p>
            <a:endParaRPr lang="es-CO" dirty="0"/>
          </a:p>
          <a:p>
            <a:r>
              <a:rPr lang="es-CO" dirty="0"/>
              <a:t>Paulo Coelho dijo a su biógrafo Fernando Morais que Coelho conoció a Satanás a los seis días de haber ingresado al O.T.O.</a:t>
            </a:r>
          </a:p>
          <a:p>
            <a:endParaRPr lang="es-CO" dirty="0"/>
          </a:p>
          <a:p>
            <a:r>
              <a:rPr lang="es-CO" dirty="0"/>
              <a:t>Posteriormente, </a:t>
            </a:r>
            <a:r>
              <a:rPr lang="es-CO" u="sng" dirty="0"/>
              <a:t>en el año 1982, Coelho ingresó a la sociedad secreta católica Regnum Agnus Mundi</a:t>
            </a:r>
            <a:r>
              <a:rPr lang="es-CO" dirty="0"/>
              <a:t>, de la cual todavía es un miembro.</a:t>
            </a:r>
          </a:p>
          <a:p>
            <a:endParaRPr lang="es-CO" dirty="0"/>
          </a:p>
          <a:p>
            <a:r>
              <a:rPr lang="es-CO" dirty="0"/>
              <a:t>Coelho asevera que el es la reencarnación de al menos dos personas: un escritor francés de la mitad del siglo 19, y un cura dominicano español durante la Inquisición</a:t>
            </a:r>
            <a:r>
              <a:rPr lang="es-CO" dirty="0" smtClean="0"/>
              <a:t>.</a:t>
            </a:r>
            <a:endParaRPr lang="es-CO" dirty="0"/>
          </a:p>
          <a:p>
            <a:endParaRPr lang="es-CO" dirty="0"/>
          </a:p>
          <a:p>
            <a:r>
              <a:rPr lang="es-CO" dirty="0"/>
              <a:t>¿Cómo es que el músico más popular y el escritor más famoso de Brasil salieron de está orden satánica</a:t>
            </a:r>
            <a:r>
              <a:rPr lang="es-CO" dirty="0" smtClean="0"/>
              <a:t>?</a:t>
            </a:r>
            <a:endParaRPr lang="es-CO" dirty="0"/>
          </a:p>
          <a:p>
            <a:endParaRPr lang="es-CO" dirty="0"/>
          </a:p>
        </p:txBody>
      </p:sp>
    </p:spTree>
    <p:extLst>
      <p:ext uri="{BB962C8B-B14F-4D97-AF65-F5344CB8AC3E}">
        <p14:creationId xmlns:p14="http://schemas.microsoft.com/office/powerpoint/2010/main" val="32474877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480720"/>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buNone/>
            </a:pPr>
            <a:r>
              <a:rPr lang="pt-BR" sz="5100" b="1" dirty="0"/>
              <a:t>Raul Seixas junto a Paulo </a:t>
            </a:r>
            <a:r>
              <a:rPr lang="pt-BR" sz="5100" b="1" dirty="0" smtClean="0"/>
              <a:t>Coelho</a:t>
            </a:r>
          </a:p>
          <a:p>
            <a:endParaRPr lang="es-CO" dirty="0" smtClean="0"/>
          </a:p>
          <a:p>
            <a:r>
              <a:rPr lang="es-CO" dirty="0" smtClean="0"/>
              <a:t>Analicemos </a:t>
            </a:r>
            <a:r>
              <a:rPr lang="es-CO" dirty="0"/>
              <a:t>una frase popular de </a:t>
            </a:r>
            <a:r>
              <a:rPr lang="es-CO" dirty="0" smtClean="0"/>
              <a:t>Coelho:</a:t>
            </a:r>
          </a:p>
          <a:p>
            <a:r>
              <a:rPr lang="es-CO" b="1" dirty="0" smtClean="0"/>
              <a:t>Afronta </a:t>
            </a:r>
            <a:r>
              <a:rPr lang="es-CO" b="1" dirty="0"/>
              <a:t>tu camino con coraje, no tengas miedo de las críticas de los demás. Y, sobre todo, no te dejes paralizar por tus propias críticas.</a:t>
            </a:r>
          </a:p>
          <a:p>
            <a:endParaRPr lang="es-CO" dirty="0"/>
          </a:p>
          <a:p>
            <a:r>
              <a:rPr lang="es-CO" dirty="0"/>
              <a:t>Suena muy </a:t>
            </a:r>
            <a:r>
              <a:rPr lang="es-CO" dirty="0" smtClean="0"/>
              <a:t>bonito. Sin </a:t>
            </a:r>
            <a:r>
              <a:rPr lang="es-CO" dirty="0"/>
              <a:t>embargo, su filosofía contradice lo que encontramos en Palabras de Vida del Gran Maestro:</a:t>
            </a:r>
          </a:p>
          <a:p>
            <a:endParaRPr lang="es-CO" b="1" u="sng" dirty="0">
              <a:solidFill>
                <a:srgbClr val="FF0000"/>
              </a:solidFill>
            </a:endParaRPr>
          </a:p>
          <a:p>
            <a:r>
              <a:rPr lang="es-CO" b="1" u="sng" dirty="0">
                <a:solidFill>
                  <a:srgbClr val="FF0000"/>
                </a:solidFill>
              </a:rPr>
              <a:t>PVGM pg. </a:t>
            </a:r>
            <a:r>
              <a:rPr lang="es-CO" b="1" u="sng" dirty="0" smtClean="0">
                <a:solidFill>
                  <a:srgbClr val="FF0000"/>
                </a:solidFill>
              </a:rPr>
              <a:t>266.1</a:t>
            </a:r>
            <a:r>
              <a:rPr lang="es-CO" b="1" dirty="0" smtClean="0">
                <a:solidFill>
                  <a:srgbClr val="FF0000"/>
                </a:solidFill>
              </a:rPr>
              <a:t>. </a:t>
            </a:r>
            <a:r>
              <a:rPr lang="es-CO" dirty="0"/>
              <a:t>“</a:t>
            </a:r>
            <a:r>
              <a:rPr lang="es-CO" b="1" dirty="0">
                <a:latin typeface="Agency FB" pitchFamily="34" charset="0"/>
              </a:rPr>
              <a:t>Tendremos que criticarnos a nosotros mismos severamente, y no permitir que quede sin corregir un solo rasgo desfavorable.</a:t>
            </a:r>
            <a:r>
              <a:rPr lang="es-CO" dirty="0"/>
              <a:t>”</a:t>
            </a:r>
          </a:p>
          <a:p>
            <a:endParaRPr lang="es-CO" dirty="0"/>
          </a:p>
          <a:p>
            <a:pPr marL="0" indent="0">
              <a:buNone/>
            </a:pPr>
            <a:r>
              <a:rPr lang="es-CO" dirty="0"/>
              <a:t>No es casualidad que estos dos escritores se contradigan. Son dos espíritus muy diferentes los que inspiran sus </a:t>
            </a:r>
            <a:r>
              <a:rPr lang="es-CO" dirty="0" smtClean="0"/>
              <a:t>palabras. Para entender de qué se trata el </a:t>
            </a:r>
            <a:r>
              <a:rPr lang="es-CO" u="sng" dirty="0" smtClean="0"/>
              <a:t>Ordo Templi Orientis</a:t>
            </a:r>
            <a:r>
              <a:rPr lang="es-CO" dirty="0" smtClean="0"/>
              <a:t> necesitamos entender la religión de Thelema y a su fundador:</a:t>
            </a:r>
          </a:p>
          <a:p>
            <a:endParaRPr lang="es-CO" dirty="0"/>
          </a:p>
        </p:txBody>
      </p:sp>
    </p:spTree>
    <p:extLst>
      <p:ext uri="{BB962C8B-B14F-4D97-AF65-F5344CB8AC3E}">
        <p14:creationId xmlns:p14="http://schemas.microsoft.com/office/powerpoint/2010/main" val="324277638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wipe(down)">
                                      <p:cBhvr>
                                        <p:cTn id="7" dur="500"/>
                                        <p:tgtEl>
                                          <p:spTgt spid="3">
                                            <p:txEl>
                                              <p:pRg st="7" end="7"/>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9" end="9"/>
                                            </p:txEl>
                                          </p:spTgt>
                                        </p:tgtEl>
                                        <p:attrNameLst>
                                          <p:attrName>style.visibility</p:attrName>
                                        </p:attrNameLst>
                                      </p:cBhvr>
                                      <p:to>
                                        <p:strVal val="visible"/>
                                      </p:to>
                                    </p:set>
                                    <p:animEffect transition="in" filter="wipe(down)">
                                      <p:cBhvr>
                                        <p:cTn id="10"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88632"/>
          </a:xfrm>
          <a:solidFill>
            <a:schemeClr val="accent4">
              <a:lumMod val="20000"/>
              <a:lumOff val="80000"/>
            </a:schemeClr>
          </a:solidFill>
          <a:scene3d>
            <a:camera prst="orthographicFront"/>
            <a:lightRig rig="threePt" dir="t"/>
          </a:scene3d>
          <a:sp3d>
            <a:bevelT w="165100" prst="coolSlant"/>
          </a:sp3d>
        </p:spPr>
        <p:txBody>
          <a:bodyPr>
            <a:normAutofit/>
          </a:bodyPr>
          <a:lstStyle/>
          <a:p>
            <a:pPr marL="0" indent="0">
              <a:buNone/>
            </a:pPr>
            <a:r>
              <a:rPr lang="es-CO" b="1" u="sng" dirty="0" smtClean="0"/>
              <a:t>Aleister </a:t>
            </a:r>
            <a:r>
              <a:rPr lang="es-CO" b="1" u="sng" dirty="0"/>
              <a:t>Crowler</a:t>
            </a:r>
          </a:p>
          <a:p>
            <a:pPr marL="400050" lvl="1" indent="0">
              <a:buNone/>
            </a:pPr>
            <a:r>
              <a:rPr lang="es-CO" dirty="0" smtClean="0"/>
              <a:t>Aleister </a:t>
            </a:r>
            <a:r>
              <a:rPr lang="es-CO" dirty="0"/>
              <a:t>Crowler, cuyo apodo era “La Gran Bestia 666,” fue un influyente ocultista, místico, alquimista, y mago ceremonial inglés (1875-1947), que fundó la filosofía religiosa de Thelema.</a:t>
            </a:r>
          </a:p>
          <a:p>
            <a:pPr marL="400050" lvl="1" indent="0">
              <a:buNone/>
            </a:pPr>
            <a:endParaRPr lang="es-CO" dirty="0" smtClean="0"/>
          </a:p>
          <a:p>
            <a:pPr marL="400050" lvl="1" indent="0">
              <a:buNone/>
            </a:pPr>
            <a:r>
              <a:rPr lang="es-CO" dirty="0" smtClean="0"/>
              <a:t>Crowley </a:t>
            </a:r>
            <a:r>
              <a:rPr lang="es-CO" dirty="0"/>
              <a:t>escribió El Libro de la ley, que es el libro sagrado de Thelema.</a:t>
            </a:r>
          </a:p>
          <a:p>
            <a:pPr marL="0" indent="0">
              <a:buNone/>
            </a:pPr>
            <a:r>
              <a:rPr lang="es-CO" b="1" dirty="0" smtClean="0"/>
              <a:t>El </a:t>
            </a:r>
            <a:r>
              <a:rPr lang="es-CO" b="1" dirty="0"/>
              <a:t>símbolo de Thelema </a:t>
            </a:r>
          </a:p>
          <a:p>
            <a:pPr marL="457200" lvl="1" indent="0">
              <a:buNone/>
            </a:pPr>
            <a:r>
              <a:rPr lang="es-CO" dirty="0"/>
              <a:t>Thelema – es una filosofía de vida basada en la máxima &lt;&lt;</a:t>
            </a:r>
            <a:r>
              <a:rPr lang="es-CO" u="sng" dirty="0"/>
              <a:t>haz tu voluntad: será toda tu ley</a:t>
            </a:r>
            <a:r>
              <a:rPr lang="es-CO" dirty="0"/>
              <a:t>&gt;&gt;.</a:t>
            </a:r>
          </a:p>
          <a:p>
            <a:endParaRPr lang="es-CO" dirty="0"/>
          </a:p>
        </p:txBody>
      </p:sp>
    </p:spTree>
    <p:extLst>
      <p:ext uri="{BB962C8B-B14F-4D97-AF65-F5344CB8AC3E}">
        <p14:creationId xmlns:p14="http://schemas.microsoft.com/office/powerpoint/2010/main" val="17663026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632926727"/>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866894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3">
              <a:lumMod val="60000"/>
              <a:lumOff val="40000"/>
            </a:schemeClr>
          </a:solidFill>
          <a:scene3d>
            <a:camera prst="orthographicFront"/>
            <a:lightRig rig="threePt" dir="t"/>
          </a:scene3d>
          <a:sp3d>
            <a:bevelT w="165100" prst="coolSlant"/>
          </a:sp3d>
        </p:spPr>
        <p:txBody>
          <a:bodyPr>
            <a:normAutofit fontScale="85000" lnSpcReduction="20000"/>
          </a:bodyPr>
          <a:lstStyle/>
          <a:p>
            <a:r>
              <a:rPr lang="es-CO" dirty="0"/>
              <a:t>La novela más famosa de Coelho: “El Alquimista” </a:t>
            </a:r>
          </a:p>
          <a:p>
            <a:r>
              <a:rPr lang="es-CO" dirty="0"/>
              <a:t>En el siglo XVI, François </a:t>
            </a:r>
            <a:r>
              <a:rPr lang="es-CO" dirty="0" smtClean="0"/>
              <a:t>Rebeláis </a:t>
            </a:r>
            <a:r>
              <a:rPr lang="es-CO" dirty="0"/>
              <a:t>usó la forma francesa de esta palabra théleme como el nombre de una abadía (iglesia, monasterio) ficticia en su famoso libro Gargantúa y Pantagruel</a:t>
            </a:r>
            <a:r>
              <a:rPr lang="es-CO" dirty="0" smtClean="0"/>
              <a:t>.</a:t>
            </a:r>
          </a:p>
          <a:p>
            <a:pPr marL="0" indent="0">
              <a:buNone/>
            </a:pPr>
            <a:endParaRPr lang="es-CO" dirty="0" smtClean="0"/>
          </a:p>
          <a:p>
            <a:pPr marL="0" indent="0">
              <a:buNone/>
            </a:pPr>
            <a:r>
              <a:rPr lang="es-CO" dirty="0" smtClean="0"/>
              <a:t>La </a:t>
            </a:r>
            <a:r>
              <a:rPr lang="es-CO" dirty="0"/>
              <a:t>única regla de esta abadía ficticia era “haz aquello que deseas.” Esta regla fue reavivada y usada en el mundo real a mediados del siglo XVIII por </a:t>
            </a:r>
            <a:r>
              <a:rPr lang="es-CO" dirty="0" smtClean="0"/>
              <a:t>Sir </a:t>
            </a:r>
            <a:r>
              <a:rPr lang="es-CO" dirty="0"/>
              <a:t>Francis Dashwood, quien la escribió en la puerta de su abadía en Medmenham, donde sirvió como el lema del Club del Fuego Infernal (Hellfire Club</a:t>
            </a:r>
            <a:r>
              <a:rPr lang="es-CO" dirty="0" smtClean="0"/>
              <a:t>).</a:t>
            </a:r>
          </a:p>
          <a:p>
            <a:endParaRPr lang="es-CO" dirty="0" smtClean="0"/>
          </a:p>
          <a:p>
            <a:r>
              <a:rPr lang="es-CO" dirty="0" smtClean="0"/>
              <a:t>Sir </a:t>
            </a:r>
            <a:r>
              <a:rPr lang="es-CO" dirty="0"/>
              <a:t>Francis Dashwood: era Canciller de la Hacienda británica, responsable de todos los asuntos económicos y financieros del reino (1708-1781). Era famoso por su inmoralidad y por ser mujeriego.</a:t>
            </a:r>
          </a:p>
          <a:p>
            <a:pPr marL="0" indent="0">
              <a:buNone/>
            </a:pPr>
            <a:endParaRPr lang="es-CO" dirty="0"/>
          </a:p>
          <a:p>
            <a:endParaRPr lang="es-CO" dirty="0"/>
          </a:p>
          <a:p>
            <a:endParaRPr lang="es-CO" dirty="0"/>
          </a:p>
          <a:p>
            <a:endParaRPr lang="es-CO" dirty="0"/>
          </a:p>
        </p:txBody>
      </p:sp>
    </p:spTree>
    <p:extLst>
      <p:ext uri="{BB962C8B-B14F-4D97-AF65-F5344CB8AC3E}">
        <p14:creationId xmlns:p14="http://schemas.microsoft.com/office/powerpoint/2010/main" val="1532328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620688"/>
            <a:ext cx="7920880" cy="5616624"/>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dirty="0" smtClean="0"/>
              <a:t>El </a:t>
            </a:r>
            <a:r>
              <a:rPr lang="es-CO" dirty="0"/>
              <a:t>libro de Crowley además enseña varios rituales de “magia sexual</a:t>
            </a:r>
            <a:r>
              <a:rPr lang="es-CO" dirty="0" smtClean="0"/>
              <a:t>.”</a:t>
            </a:r>
          </a:p>
          <a:p>
            <a:pPr marL="0" indent="0">
              <a:buNone/>
            </a:pPr>
            <a:r>
              <a:rPr lang="es-CO" dirty="0" smtClean="0"/>
              <a:t>Estos </a:t>
            </a:r>
            <a:r>
              <a:rPr lang="es-CO" dirty="0"/>
              <a:t>rituales fueron basados en los rituales tántricos </a:t>
            </a:r>
            <a:r>
              <a:rPr lang="es-CO" dirty="0">
                <a:latin typeface="Agency FB" pitchFamily="34" charset="0"/>
              </a:rPr>
              <a:t>(tantra) de las religiones orientales (hinduismo, budismo</a:t>
            </a:r>
            <a:r>
              <a:rPr lang="es-CO" dirty="0" smtClean="0"/>
              <a:t>):</a:t>
            </a:r>
          </a:p>
          <a:p>
            <a:pPr marL="0" indent="0">
              <a:buNone/>
            </a:pPr>
            <a:endParaRPr lang="es-CO" dirty="0" smtClean="0"/>
          </a:p>
          <a:p>
            <a:pPr marL="0" indent="0">
              <a:buNone/>
            </a:pPr>
            <a:r>
              <a:rPr lang="es-CO" dirty="0" smtClean="0"/>
              <a:t>Crowley </a:t>
            </a:r>
            <a:r>
              <a:rPr lang="es-CO" dirty="0"/>
              <a:t>y su filosofía de Thelema ha servido como base filosófica para muchas órdenes y sociedades secretas.</a:t>
            </a:r>
          </a:p>
          <a:p>
            <a:pPr marL="0" indent="0">
              <a:buNone/>
            </a:pPr>
            <a:endParaRPr lang="es-CO" dirty="0"/>
          </a:p>
          <a:p>
            <a:pPr marL="400050" lvl="1" indent="0">
              <a:buNone/>
            </a:pPr>
            <a:r>
              <a:rPr lang="es-CO" sz="3600" dirty="0"/>
              <a:t>Entre los muchos discípulos de Aleister Crowley y su filosofía/religión de Thelema se pueden </a:t>
            </a:r>
            <a:r>
              <a:rPr lang="es-CO" sz="3600" dirty="0" smtClean="0"/>
              <a:t>encontrar: Allan </a:t>
            </a:r>
            <a:r>
              <a:rPr lang="es-CO" sz="3600" dirty="0"/>
              <a:t>Kardec (</a:t>
            </a:r>
            <a:r>
              <a:rPr lang="es-CO" sz="3600" dirty="0" smtClean="0"/>
              <a:t>1804-1869). Allan </a:t>
            </a:r>
            <a:r>
              <a:rPr lang="es-CO" sz="3600" dirty="0"/>
              <a:t>Kardec es el seudónimo utilizado por el pedagogo y escritor Hippolyte León Denizard Rivail, considerado el fundador del </a:t>
            </a:r>
            <a:r>
              <a:rPr lang="es-CO" sz="3600" u="sng" dirty="0"/>
              <a:t>espiritismo moderno. Era un católico </a:t>
            </a:r>
            <a:r>
              <a:rPr lang="es-CO" sz="3600" u="sng" dirty="0" smtClean="0"/>
              <a:t>romano</a:t>
            </a:r>
            <a:r>
              <a:rPr lang="es-CO" sz="3600" dirty="0" smtClean="0"/>
              <a:t>.</a:t>
            </a:r>
            <a:endParaRPr lang="es-CO" dirty="0"/>
          </a:p>
        </p:txBody>
      </p:sp>
    </p:spTree>
    <p:extLst>
      <p:ext uri="{BB962C8B-B14F-4D97-AF65-F5344CB8AC3E}">
        <p14:creationId xmlns:p14="http://schemas.microsoft.com/office/powerpoint/2010/main" val="287334132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4620</Words>
  <Application>Microsoft Office PowerPoint</Application>
  <PresentationFormat>Presentación en pantalla (4:3)</PresentationFormat>
  <Paragraphs>163</Paragraphs>
  <Slides>38</Slides>
  <Notes>0</Notes>
  <HiddenSlides>0</HiddenSlides>
  <MMClips>0</MMClips>
  <ScaleCrop>false</ScaleCrop>
  <HeadingPairs>
    <vt:vector size="4" baseType="variant">
      <vt:variant>
        <vt:lpstr>Tema</vt:lpstr>
      </vt:variant>
      <vt:variant>
        <vt:i4>1</vt:i4>
      </vt:variant>
      <vt:variant>
        <vt:lpstr>Títulos de diapositiva</vt:lpstr>
      </vt:variant>
      <vt:variant>
        <vt:i4>38</vt:i4>
      </vt:variant>
    </vt:vector>
  </HeadingPairs>
  <TitlesOfParts>
    <vt:vector size="39" baseType="lpstr">
      <vt:lpstr>Tema de Office</vt:lpstr>
      <vt:lpstr>Presentación de PowerPoint</vt:lpstr>
      <vt:lpstr>Decisiones firmes</vt:lpstr>
      <vt:lpstr>Decisiones firmes</vt:lpstr>
      <vt:lpstr>Presentación de PowerPoint</vt:lpstr>
      <vt:lpstr>Frente a nosotros se cumple la profecía de Apoc.13.</vt:lpstr>
      <vt:lpstr>Presentación de PowerPoint</vt:lpstr>
      <vt:lpstr>Presentación de PowerPoint</vt:lpstr>
      <vt:lpstr>Presentación de PowerPoint</vt:lpstr>
      <vt:lpstr>Histórico acuerdo para detener el calentamiento global</vt:lpstr>
      <vt:lpstr>Presentación de PowerPoint</vt:lpstr>
      <vt:lpstr>Presentación de PowerPoint</vt:lpstr>
      <vt:lpstr>Presentación de PowerPoint</vt:lpstr>
      <vt:lpstr>Presentación de PowerPoint</vt:lpstr>
      <vt:lpstr>Presentación de PowerPoint</vt:lpstr>
      <vt:lpstr>El 8 DE DICIEMBRE de 2015 ABRIÓ LA ‘PUERTA DE LA MISERICORDIA’ HASTA EL 20 DE NOVIEMBRE DEL 2016. </vt:lpstr>
      <vt:lpstr>El cuidado de las avenidas del alma</vt:lpstr>
      <vt:lpstr>La lectura</vt:lpstr>
      <vt:lpstr>Presentación de PowerPoint</vt:lpstr>
      <vt:lpstr>Presentación de PowerPoint</vt:lpstr>
      <vt:lpstr>Presentación de PowerPoint</vt:lpstr>
      <vt:lpstr>Presentación de PowerPoint</vt:lpstr>
      <vt:lpstr>Presentación de PowerPoint</vt:lpstr>
      <vt:lpstr>Presentación de PowerPoint</vt:lpstr>
      <vt:lpstr>Es intemperancia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TEMAS DE FE</dc:creator>
  <cp:lastModifiedBy>TEMAS DE FE</cp:lastModifiedBy>
  <cp:revision>1</cp:revision>
  <dcterms:created xsi:type="dcterms:W3CDTF">2016-04-24T18:23:13Z</dcterms:created>
  <dcterms:modified xsi:type="dcterms:W3CDTF">2016-04-24T18:24:54Z</dcterms:modified>
</cp:coreProperties>
</file>